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51" r:id="rId2"/>
    <p:sldId id="352" r:id="rId3"/>
    <p:sldId id="347" r:id="rId4"/>
    <p:sldId id="348" r:id="rId5"/>
    <p:sldId id="381" r:id="rId6"/>
    <p:sldId id="354" r:id="rId7"/>
    <p:sldId id="353" r:id="rId8"/>
  </p:sldIdLst>
  <p:sldSz cx="9144000" cy="6858000" type="screen4x3"/>
  <p:notesSz cx="6888163" cy="10021888"/>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99"/>
    <a:srgbClr val="F0A91C"/>
    <a:srgbClr val="00FF00"/>
    <a:srgbClr val="CD03A7"/>
    <a:srgbClr val="00CC00"/>
    <a:srgbClr val="6699FF"/>
    <a:srgbClr val="FF33CC"/>
    <a:srgbClr val="66FF33"/>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322" autoAdjust="0"/>
    <p:restoredTop sz="99370" autoAdjust="0"/>
  </p:normalViewPr>
  <p:slideViewPr>
    <p:cSldViewPr>
      <p:cViewPr>
        <p:scale>
          <a:sx n="80" d="100"/>
          <a:sy n="80" d="100"/>
        </p:scale>
        <p:origin x="-1829" y="-16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84871" cy="501837"/>
          </a:xfrm>
          <a:prstGeom prst="rect">
            <a:avLst/>
          </a:prstGeom>
        </p:spPr>
        <p:txBody>
          <a:bodyPr vert="horz" lIns="93724" tIns="46862" rIns="93724" bIns="46862" rtlCol="0"/>
          <a:lstStyle>
            <a:lvl1pPr algn="l">
              <a:defRPr sz="1200"/>
            </a:lvl1pPr>
          </a:lstStyle>
          <a:p>
            <a:endParaRPr lang="de-DE"/>
          </a:p>
        </p:txBody>
      </p:sp>
      <p:sp>
        <p:nvSpPr>
          <p:cNvPr id="3" name="Datumsplatzhalter 2"/>
          <p:cNvSpPr>
            <a:spLocks noGrp="1"/>
          </p:cNvSpPr>
          <p:nvPr>
            <p:ph type="dt" sz="quarter" idx="1"/>
          </p:nvPr>
        </p:nvSpPr>
        <p:spPr>
          <a:xfrm>
            <a:off x="3901699" y="1"/>
            <a:ext cx="2984871" cy="501837"/>
          </a:xfrm>
          <a:prstGeom prst="rect">
            <a:avLst/>
          </a:prstGeom>
        </p:spPr>
        <p:txBody>
          <a:bodyPr vert="horz" lIns="93724" tIns="46862" rIns="93724" bIns="46862" rtlCol="0"/>
          <a:lstStyle>
            <a:lvl1pPr algn="r">
              <a:defRPr sz="1200"/>
            </a:lvl1pPr>
          </a:lstStyle>
          <a:p>
            <a:fld id="{68C3F671-38EB-44E0-B4E6-BD4B871610CB}" type="datetimeFigureOut">
              <a:rPr lang="de-DE" smtClean="0"/>
              <a:pPr/>
              <a:t>22.05.2019</a:t>
            </a:fld>
            <a:endParaRPr lang="de-DE"/>
          </a:p>
        </p:txBody>
      </p:sp>
      <p:sp>
        <p:nvSpPr>
          <p:cNvPr id="4" name="Fußzeilenplatzhalter 3"/>
          <p:cNvSpPr>
            <a:spLocks noGrp="1"/>
          </p:cNvSpPr>
          <p:nvPr>
            <p:ph type="ftr" sz="quarter" idx="2"/>
          </p:nvPr>
        </p:nvSpPr>
        <p:spPr>
          <a:xfrm>
            <a:off x="1" y="9518400"/>
            <a:ext cx="2984871" cy="501837"/>
          </a:xfrm>
          <a:prstGeom prst="rect">
            <a:avLst/>
          </a:prstGeom>
        </p:spPr>
        <p:txBody>
          <a:bodyPr vert="horz" lIns="93724" tIns="46862" rIns="93724" bIns="46862" rtlCol="0" anchor="b"/>
          <a:lstStyle>
            <a:lvl1pPr algn="l">
              <a:defRPr sz="1200"/>
            </a:lvl1pPr>
          </a:lstStyle>
          <a:p>
            <a:endParaRPr lang="de-DE"/>
          </a:p>
        </p:txBody>
      </p:sp>
      <p:sp>
        <p:nvSpPr>
          <p:cNvPr id="5" name="Foliennummernplatzhalter 4"/>
          <p:cNvSpPr>
            <a:spLocks noGrp="1"/>
          </p:cNvSpPr>
          <p:nvPr>
            <p:ph type="sldNum" sz="quarter" idx="3"/>
          </p:nvPr>
        </p:nvSpPr>
        <p:spPr>
          <a:xfrm>
            <a:off x="3901699" y="9518400"/>
            <a:ext cx="2984871" cy="501837"/>
          </a:xfrm>
          <a:prstGeom prst="rect">
            <a:avLst/>
          </a:prstGeom>
        </p:spPr>
        <p:txBody>
          <a:bodyPr vert="horz" lIns="93724" tIns="46862" rIns="93724" bIns="46862" rtlCol="0" anchor="b"/>
          <a:lstStyle>
            <a:lvl1pPr algn="r">
              <a:defRPr sz="1200"/>
            </a:lvl1pPr>
          </a:lstStyle>
          <a:p>
            <a:fld id="{7BBBDC89-D11F-4A94-BDB0-699B4C71A332}" type="slidenum">
              <a:rPr lang="de-DE" smtClean="0"/>
              <a:pPr/>
              <a:t>‹Nr.›</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84871" cy="501837"/>
          </a:xfrm>
          <a:prstGeom prst="rect">
            <a:avLst/>
          </a:prstGeom>
        </p:spPr>
        <p:txBody>
          <a:bodyPr vert="horz" lIns="93724" tIns="46862" rIns="93724" bIns="46862" rtlCol="0"/>
          <a:lstStyle>
            <a:lvl1pPr algn="l">
              <a:defRPr sz="1200"/>
            </a:lvl1pPr>
          </a:lstStyle>
          <a:p>
            <a:endParaRPr lang="de-DE"/>
          </a:p>
        </p:txBody>
      </p:sp>
      <p:sp>
        <p:nvSpPr>
          <p:cNvPr id="3" name="Datumsplatzhalter 2"/>
          <p:cNvSpPr>
            <a:spLocks noGrp="1"/>
          </p:cNvSpPr>
          <p:nvPr>
            <p:ph type="dt" idx="1"/>
          </p:nvPr>
        </p:nvSpPr>
        <p:spPr>
          <a:xfrm>
            <a:off x="3901699" y="1"/>
            <a:ext cx="2984871" cy="501837"/>
          </a:xfrm>
          <a:prstGeom prst="rect">
            <a:avLst/>
          </a:prstGeom>
        </p:spPr>
        <p:txBody>
          <a:bodyPr vert="horz" lIns="93724" tIns="46862" rIns="93724" bIns="46862" rtlCol="0"/>
          <a:lstStyle>
            <a:lvl1pPr algn="r">
              <a:defRPr sz="1200"/>
            </a:lvl1pPr>
          </a:lstStyle>
          <a:p>
            <a:fld id="{022A5D47-1163-4309-BEF6-D56CFF13F732}" type="datetimeFigureOut">
              <a:rPr lang="de-DE" smtClean="0"/>
              <a:pPr/>
              <a:t>22.05.2019</a:t>
            </a:fld>
            <a:endParaRPr lang="de-DE"/>
          </a:p>
        </p:txBody>
      </p:sp>
      <p:sp>
        <p:nvSpPr>
          <p:cNvPr id="4" name="Folienbildplatzhalter 3"/>
          <p:cNvSpPr>
            <a:spLocks noGrp="1" noRot="1" noChangeAspect="1"/>
          </p:cNvSpPr>
          <p:nvPr>
            <p:ph type="sldImg" idx="2"/>
          </p:nvPr>
        </p:nvSpPr>
        <p:spPr>
          <a:xfrm>
            <a:off x="938213" y="750888"/>
            <a:ext cx="5011737" cy="3759200"/>
          </a:xfrm>
          <a:prstGeom prst="rect">
            <a:avLst/>
          </a:prstGeom>
          <a:noFill/>
          <a:ln w="12700">
            <a:solidFill>
              <a:prstClr val="black"/>
            </a:solidFill>
          </a:ln>
        </p:spPr>
        <p:txBody>
          <a:bodyPr vert="horz" lIns="93724" tIns="46862" rIns="93724" bIns="46862" rtlCol="0" anchor="ctr"/>
          <a:lstStyle/>
          <a:p>
            <a:endParaRPr lang="de-DE"/>
          </a:p>
        </p:txBody>
      </p:sp>
      <p:sp>
        <p:nvSpPr>
          <p:cNvPr id="5" name="Notizenplatzhalter 4"/>
          <p:cNvSpPr>
            <a:spLocks noGrp="1"/>
          </p:cNvSpPr>
          <p:nvPr>
            <p:ph type="body" sz="quarter" idx="3"/>
          </p:nvPr>
        </p:nvSpPr>
        <p:spPr>
          <a:xfrm>
            <a:off x="688817" y="4760850"/>
            <a:ext cx="5510530" cy="4509932"/>
          </a:xfrm>
          <a:prstGeom prst="rect">
            <a:avLst/>
          </a:prstGeom>
        </p:spPr>
        <p:txBody>
          <a:bodyPr vert="horz" lIns="93724" tIns="46862" rIns="93724" bIns="46862" rtlCol="0">
            <a:normAutofit/>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1" y="9518400"/>
            <a:ext cx="2984871" cy="501837"/>
          </a:xfrm>
          <a:prstGeom prst="rect">
            <a:avLst/>
          </a:prstGeom>
        </p:spPr>
        <p:txBody>
          <a:bodyPr vert="horz" lIns="93724" tIns="46862" rIns="93724" bIns="46862" rtlCol="0" anchor="b"/>
          <a:lstStyle>
            <a:lvl1pPr algn="l">
              <a:defRPr sz="1200"/>
            </a:lvl1pPr>
          </a:lstStyle>
          <a:p>
            <a:endParaRPr lang="de-DE"/>
          </a:p>
        </p:txBody>
      </p:sp>
      <p:sp>
        <p:nvSpPr>
          <p:cNvPr id="7" name="Foliennummernplatzhalter 6"/>
          <p:cNvSpPr>
            <a:spLocks noGrp="1"/>
          </p:cNvSpPr>
          <p:nvPr>
            <p:ph type="sldNum" sz="quarter" idx="5"/>
          </p:nvPr>
        </p:nvSpPr>
        <p:spPr>
          <a:xfrm>
            <a:off x="3901699" y="9518400"/>
            <a:ext cx="2984871" cy="501837"/>
          </a:xfrm>
          <a:prstGeom prst="rect">
            <a:avLst/>
          </a:prstGeom>
        </p:spPr>
        <p:txBody>
          <a:bodyPr vert="horz" lIns="93724" tIns="46862" rIns="93724" bIns="46862" rtlCol="0" anchor="b"/>
          <a:lstStyle>
            <a:lvl1pPr algn="r">
              <a:defRPr sz="1200"/>
            </a:lvl1pPr>
          </a:lstStyle>
          <a:p>
            <a:fld id="{D4E209FC-881C-43C9-AE62-B59A2E5BB33E}" type="slidenum">
              <a:rPr lang="de-DE" smtClean="0"/>
              <a:pPr/>
              <a:t>‹Nr.›</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448FB79A-1C57-4984-9BD7-6333D7E4ED15}" type="slidenum">
              <a:rPr lang="de-DE" smtClean="0"/>
              <a:pPr/>
              <a:t>2</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448FB79A-1C57-4984-9BD7-6333D7E4ED15}" type="slidenum">
              <a:rPr lang="de-DE" smtClean="0"/>
              <a:pPr/>
              <a:t>4</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448FB79A-1C57-4984-9BD7-6333D7E4ED15}" type="slidenum">
              <a:rPr lang="de-DE" smtClean="0"/>
              <a:pPr/>
              <a:t>5</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448FB79A-1C57-4984-9BD7-6333D7E4ED15}" type="slidenum">
              <a:rPr lang="de-DE" smtClean="0"/>
              <a:pPr/>
              <a:t>6</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dirty="0"/>
          </a:p>
        </p:txBody>
      </p:sp>
      <p:sp>
        <p:nvSpPr>
          <p:cNvPr id="4" name="Foliennummernplatzhalter 3"/>
          <p:cNvSpPr>
            <a:spLocks noGrp="1"/>
          </p:cNvSpPr>
          <p:nvPr>
            <p:ph type="sldNum" sz="quarter" idx="10"/>
          </p:nvPr>
        </p:nvSpPr>
        <p:spPr/>
        <p:txBody>
          <a:bodyPr/>
          <a:lstStyle/>
          <a:p>
            <a:fld id="{448FB79A-1C57-4984-9BD7-6333D7E4ED15}" type="slidenum">
              <a:rPr lang="de-DE" smtClean="0"/>
              <a:pPr/>
              <a:t>7</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lvl1pPr>
              <a:defRPr/>
            </a:lvl1pPr>
          </a:lstStyle>
          <a:p>
            <a:pPr>
              <a:defRPr/>
            </a:pPr>
            <a:fld id="{904E0620-EAE6-4DD8-BBF5-C070CB98B199}" type="datetimeFigureOut">
              <a:rPr lang="de-DE"/>
              <a:pPr>
                <a:defRPr/>
              </a:pPr>
              <a:t>22.05.2019</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10AB9F02-7BFC-4F20-85B2-272CB8976AC3}" type="slidenum">
              <a:rPr lang="de-DE"/>
              <a:pPr>
                <a:defRPr/>
              </a:pPr>
              <a:t>‹Nr.›</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4AB78097-B151-4113-9F3E-F926FCBC9D40}" type="datetimeFigureOut">
              <a:rPr lang="de-DE"/>
              <a:pPr>
                <a:defRPr/>
              </a:pPr>
              <a:t>22.05.2019</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44EDD2D8-1F7B-4577-96EF-4A36D53FDF15}" type="slidenum">
              <a:rPr lang="de-DE"/>
              <a:pPr>
                <a:defRPr/>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F7EC6948-4B82-4D67-B5FC-49E23C74D0AE}" type="datetimeFigureOut">
              <a:rPr lang="de-DE"/>
              <a:pPr>
                <a:defRPr/>
              </a:pPr>
              <a:t>22.05.2019</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A83B6CD0-11C5-40A8-87E6-DE46803CCFA4}" type="slidenum">
              <a:rPr lang="de-DE"/>
              <a:pPr>
                <a:defRPr/>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lvl1pPr>
              <a:defRPr/>
            </a:lvl1pPr>
          </a:lstStyle>
          <a:p>
            <a:pPr>
              <a:defRPr/>
            </a:pPr>
            <a:fld id="{656FFECD-E09D-4835-9C82-71A278C4AC94}" type="datetimeFigureOut">
              <a:rPr lang="de-DE"/>
              <a:pPr>
                <a:defRPr/>
              </a:pPr>
              <a:t>22.05.2019</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39C500C2-199A-4C8F-85FE-09A5A96FE517}" type="slidenum">
              <a:rPr lang="de-DE"/>
              <a:pPr>
                <a:defRPr/>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Textmasterformate durch Klicken bearbeiten</a:t>
            </a:r>
          </a:p>
        </p:txBody>
      </p:sp>
      <p:sp>
        <p:nvSpPr>
          <p:cNvPr id="4" name="Datumsplatzhalter 3"/>
          <p:cNvSpPr>
            <a:spLocks noGrp="1"/>
          </p:cNvSpPr>
          <p:nvPr>
            <p:ph type="dt" sz="half" idx="10"/>
          </p:nvPr>
        </p:nvSpPr>
        <p:spPr/>
        <p:txBody>
          <a:bodyPr/>
          <a:lstStyle>
            <a:lvl1pPr>
              <a:defRPr/>
            </a:lvl1pPr>
          </a:lstStyle>
          <a:p>
            <a:pPr>
              <a:defRPr/>
            </a:pPr>
            <a:fld id="{68A5A417-81CD-4EC3-9138-EC6875DFBED2}" type="datetimeFigureOut">
              <a:rPr lang="de-DE"/>
              <a:pPr>
                <a:defRPr/>
              </a:pPr>
              <a:t>22.05.2019</a:t>
            </a:fld>
            <a:endParaRPr lang="de-DE"/>
          </a:p>
        </p:txBody>
      </p:sp>
      <p:sp>
        <p:nvSpPr>
          <p:cNvPr id="5" name="Fußzeilenplatzhalter 4"/>
          <p:cNvSpPr>
            <a:spLocks noGrp="1"/>
          </p:cNvSpPr>
          <p:nvPr>
            <p:ph type="ftr" sz="quarter" idx="11"/>
          </p:nvPr>
        </p:nvSpPr>
        <p:spPr/>
        <p:txBody>
          <a:bodyPr/>
          <a:lstStyle>
            <a:lvl1pPr>
              <a:defRPr/>
            </a:lvl1pPr>
          </a:lstStyle>
          <a:p>
            <a:pPr>
              <a:defRPr/>
            </a:pPr>
            <a:endParaRPr lang="de-DE"/>
          </a:p>
        </p:txBody>
      </p:sp>
      <p:sp>
        <p:nvSpPr>
          <p:cNvPr id="6" name="Foliennummernplatzhalter 5"/>
          <p:cNvSpPr>
            <a:spLocks noGrp="1"/>
          </p:cNvSpPr>
          <p:nvPr>
            <p:ph type="sldNum" sz="quarter" idx="12"/>
          </p:nvPr>
        </p:nvSpPr>
        <p:spPr/>
        <p:txBody>
          <a:bodyPr/>
          <a:lstStyle>
            <a:lvl1pPr>
              <a:defRPr/>
            </a:lvl1pPr>
          </a:lstStyle>
          <a:p>
            <a:pPr>
              <a:defRPr/>
            </a:pPr>
            <a:fld id="{85FB56FA-6B3A-4201-8B87-0EB894CC376F}" type="slidenum">
              <a:rPr lang="de-DE"/>
              <a:pPr>
                <a:defRPr/>
              </a:pPr>
              <a:t>‹Nr.›</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3"/>
          <p:cNvSpPr>
            <a:spLocks noGrp="1"/>
          </p:cNvSpPr>
          <p:nvPr>
            <p:ph type="dt" sz="half" idx="10"/>
          </p:nvPr>
        </p:nvSpPr>
        <p:spPr/>
        <p:txBody>
          <a:bodyPr/>
          <a:lstStyle>
            <a:lvl1pPr>
              <a:defRPr/>
            </a:lvl1pPr>
          </a:lstStyle>
          <a:p>
            <a:pPr>
              <a:defRPr/>
            </a:pPr>
            <a:fld id="{792CFB0F-04E8-4232-934D-D27046170653}" type="datetimeFigureOut">
              <a:rPr lang="de-DE"/>
              <a:pPr>
                <a:defRPr/>
              </a:pPr>
              <a:t>22.05.2019</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385C848D-B2F0-423F-9404-8F68BE557508}" type="slidenum">
              <a:rPr lang="de-DE"/>
              <a:pPr>
                <a:defRPr/>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3"/>
          <p:cNvSpPr>
            <a:spLocks noGrp="1"/>
          </p:cNvSpPr>
          <p:nvPr>
            <p:ph type="dt" sz="half" idx="10"/>
          </p:nvPr>
        </p:nvSpPr>
        <p:spPr/>
        <p:txBody>
          <a:bodyPr/>
          <a:lstStyle>
            <a:lvl1pPr>
              <a:defRPr/>
            </a:lvl1pPr>
          </a:lstStyle>
          <a:p>
            <a:pPr>
              <a:defRPr/>
            </a:pPr>
            <a:fld id="{0C9F3C87-704C-410D-8C4D-ECEA7FF184AA}" type="datetimeFigureOut">
              <a:rPr lang="de-DE"/>
              <a:pPr>
                <a:defRPr/>
              </a:pPr>
              <a:t>22.05.2019</a:t>
            </a:fld>
            <a:endParaRPr lang="de-DE"/>
          </a:p>
        </p:txBody>
      </p:sp>
      <p:sp>
        <p:nvSpPr>
          <p:cNvPr id="8" name="Fußzeilenplatzhalter 4"/>
          <p:cNvSpPr>
            <a:spLocks noGrp="1"/>
          </p:cNvSpPr>
          <p:nvPr>
            <p:ph type="ftr" sz="quarter" idx="11"/>
          </p:nvPr>
        </p:nvSpPr>
        <p:spPr/>
        <p:txBody>
          <a:bodyPr/>
          <a:lstStyle>
            <a:lvl1pPr>
              <a:defRPr/>
            </a:lvl1pPr>
          </a:lstStyle>
          <a:p>
            <a:pPr>
              <a:defRPr/>
            </a:pPr>
            <a:endParaRPr lang="de-DE"/>
          </a:p>
        </p:txBody>
      </p:sp>
      <p:sp>
        <p:nvSpPr>
          <p:cNvPr id="9" name="Foliennummernplatzhalter 5"/>
          <p:cNvSpPr>
            <a:spLocks noGrp="1"/>
          </p:cNvSpPr>
          <p:nvPr>
            <p:ph type="sldNum" sz="quarter" idx="12"/>
          </p:nvPr>
        </p:nvSpPr>
        <p:spPr/>
        <p:txBody>
          <a:bodyPr/>
          <a:lstStyle>
            <a:lvl1pPr>
              <a:defRPr/>
            </a:lvl1pPr>
          </a:lstStyle>
          <a:p>
            <a:pPr>
              <a:defRPr/>
            </a:pPr>
            <a:fld id="{65513948-9847-4D89-8B25-225737712C1E}" type="slidenum">
              <a:rPr lang="de-DE"/>
              <a:pPr>
                <a:defRPr/>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3"/>
          <p:cNvSpPr>
            <a:spLocks noGrp="1"/>
          </p:cNvSpPr>
          <p:nvPr>
            <p:ph type="dt" sz="half" idx="10"/>
          </p:nvPr>
        </p:nvSpPr>
        <p:spPr/>
        <p:txBody>
          <a:bodyPr/>
          <a:lstStyle>
            <a:lvl1pPr>
              <a:defRPr/>
            </a:lvl1pPr>
          </a:lstStyle>
          <a:p>
            <a:pPr>
              <a:defRPr/>
            </a:pPr>
            <a:fld id="{30F69365-DDF4-4279-A52E-25AF353A16DD}" type="datetimeFigureOut">
              <a:rPr lang="de-DE"/>
              <a:pPr>
                <a:defRPr/>
              </a:pPr>
              <a:t>22.05.2019</a:t>
            </a:fld>
            <a:endParaRPr lang="de-DE"/>
          </a:p>
        </p:txBody>
      </p:sp>
      <p:sp>
        <p:nvSpPr>
          <p:cNvPr id="4" name="Fußzeilenplatzhalter 4"/>
          <p:cNvSpPr>
            <a:spLocks noGrp="1"/>
          </p:cNvSpPr>
          <p:nvPr>
            <p:ph type="ftr" sz="quarter" idx="11"/>
          </p:nvPr>
        </p:nvSpPr>
        <p:spPr/>
        <p:txBody>
          <a:bodyPr/>
          <a:lstStyle>
            <a:lvl1pPr>
              <a:defRPr/>
            </a:lvl1pPr>
          </a:lstStyle>
          <a:p>
            <a:pPr>
              <a:defRPr/>
            </a:pPr>
            <a:endParaRPr lang="de-DE"/>
          </a:p>
        </p:txBody>
      </p:sp>
      <p:sp>
        <p:nvSpPr>
          <p:cNvPr id="5" name="Foliennummernplatzhalter 5"/>
          <p:cNvSpPr>
            <a:spLocks noGrp="1"/>
          </p:cNvSpPr>
          <p:nvPr>
            <p:ph type="sldNum" sz="quarter" idx="12"/>
          </p:nvPr>
        </p:nvSpPr>
        <p:spPr/>
        <p:txBody>
          <a:bodyPr/>
          <a:lstStyle>
            <a:lvl1pPr>
              <a:defRPr/>
            </a:lvl1pPr>
          </a:lstStyle>
          <a:p>
            <a:pPr>
              <a:defRPr/>
            </a:pPr>
            <a:fld id="{308C36AC-D1C0-4120-A546-68C74503A2B6}" type="slidenum">
              <a:rPr lang="de-DE"/>
              <a:pPr>
                <a:defRPr/>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3"/>
          <p:cNvSpPr>
            <a:spLocks noGrp="1"/>
          </p:cNvSpPr>
          <p:nvPr>
            <p:ph type="dt" sz="half" idx="10"/>
          </p:nvPr>
        </p:nvSpPr>
        <p:spPr/>
        <p:txBody>
          <a:bodyPr/>
          <a:lstStyle>
            <a:lvl1pPr>
              <a:defRPr/>
            </a:lvl1pPr>
          </a:lstStyle>
          <a:p>
            <a:pPr>
              <a:defRPr/>
            </a:pPr>
            <a:fld id="{234FE571-9797-4251-9C43-0F0CBEBD5088}" type="datetimeFigureOut">
              <a:rPr lang="de-DE"/>
              <a:pPr>
                <a:defRPr/>
              </a:pPr>
              <a:t>22.05.2019</a:t>
            </a:fld>
            <a:endParaRPr lang="de-DE"/>
          </a:p>
        </p:txBody>
      </p:sp>
      <p:sp>
        <p:nvSpPr>
          <p:cNvPr id="3" name="Fußzeilenplatzhalter 4"/>
          <p:cNvSpPr>
            <a:spLocks noGrp="1"/>
          </p:cNvSpPr>
          <p:nvPr>
            <p:ph type="ftr" sz="quarter" idx="11"/>
          </p:nvPr>
        </p:nvSpPr>
        <p:spPr/>
        <p:txBody>
          <a:bodyPr/>
          <a:lstStyle>
            <a:lvl1pPr>
              <a:defRPr/>
            </a:lvl1pPr>
          </a:lstStyle>
          <a:p>
            <a:pPr>
              <a:defRPr/>
            </a:pPr>
            <a:endParaRPr lang="de-DE"/>
          </a:p>
        </p:txBody>
      </p:sp>
      <p:sp>
        <p:nvSpPr>
          <p:cNvPr id="4" name="Foliennummernplatzhalter 5"/>
          <p:cNvSpPr>
            <a:spLocks noGrp="1"/>
          </p:cNvSpPr>
          <p:nvPr>
            <p:ph type="sldNum" sz="quarter" idx="12"/>
          </p:nvPr>
        </p:nvSpPr>
        <p:spPr/>
        <p:txBody>
          <a:bodyPr/>
          <a:lstStyle>
            <a:lvl1pPr>
              <a:defRPr/>
            </a:lvl1pPr>
          </a:lstStyle>
          <a:p>
            <a:pPr>
              <a:defRPr/>
            </a:pPr>
            <a:fld id="{EBCD0E52-11B5-4FF3-B4BC-6B09260F7B60}" type="slidenum">
              <a:rPr lang="de-DE"/>
              <a:pPr>
                <a:defRPr/>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C19FF131-2C1B-4594-B485-B775F22D33E1}" type="datetimeFigureOut">
              <a:rPr lang="de-DE"/>
              <a:pPr>
                <a:defRPr/>
              </a:pPr>
              <a:t>22.05.2019</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A6C3699C-80A1-435D-9BA0-9988E061965A}" type="slidenum">
              <a:rPr lang="de-DE"/>
              <a:pPr>
                <a:defRPr/>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
        <p:nvSpPr>
          <p:cNvPr id="5" name="Datumsplatzhalter 3"/>
          <p:cNvSpPr>
            <a:spLocks noGrp="1"/>
          </p:cNvSpPr>
          <p:nvPr>
            <p:ph type="dt" sz="half" idx="10"/>
          </p:nvPr>
        </p:nvSpPr>
        <p:spPr/>
        <p:txBody>
          <a:bodyPr/>
          <a:lstStyle>
            <a:lvl1pPr>
              <a:defRPr/>
            </a:lvl1pPr>
          </a:lstStyle>
          <a:p>
            <a:pPr>
              <a:defRPr/>
            </a:pPr>
            <a:fld id="{4525057F-60DE-439A-BA29-4107D13C4003}" type="datetimeFigureOut">
              <a:rPr lang="de-DE"/>
              <a:pPr>
                <a:defRPr/>
              </a:pPr>
              <a:t>22.05.2019</a:t>
            </a:fld>
            <a:endParaRPr lang="de-DE"/>
          </a:p>
        </p:txBody>
      </p:sp>
      <p:sp>
        <p:nvSpPr>
          <p:cNvPr id="6" name="Fußzeilenplatzhalter 4"/>
          <p:cNvSpPr>
            <a:spLocks noGrp="1"/>
          </p:cNvSpPr>
          <p:nvPr>
            <p:ph type="ftr" sz="quarter" idx="11"/>
          </p:nvPr>
        </p:nvSpPr>
        <p:spPr/>
        <p:txBody>
          <a:bodyPr/>
          <a:lstStyle>
            <a:lvl1pPr>
              <a:defRPr/>
            </a:lvl1pPr>
          </a:lstStyle>
          <a:p>
            <a:pPr>
              <a:defRPr/>
            </a:pPr>
            <a:endParaRPr lang="de-DE"/>
          </a:p>
        </p:txBody>
      </p:sp>
      <p:sp>
        <p:nvSpPr>
          <p:cNvPr id="7" name="Foliennummernplatzhalter 5"/>
          <p:cNvSpPr>
            <a:spLocks noGrp="1"/>
          </p:cNvSpPr>
          <p:nvPr>
            <p:ph type="sldNum" sz="quarter" idx="12"/>
          </p:nvPr>
        </p:nvSpPr>
        <p:spPr/>
        <p:txBody>
          <a:bodyPr/>
          <a:lstStyle>
            <a:lvl1pPr>
              <a:defRPr/>
            </a:lvl1pPr>
          </a:lstStyle>
          <a:p>
            <a:pPr>
              <a:defRPr/>
            </a:pPr>
            <a:fld id="{C1038C3B-8B78-4714-B6F1-1FE54C85A8BD}" type="slidenum">
              <a:rPr lang="de-DE"/>
              <a:pPr>
                <a:defRPr/>
              </a:pPr>
              <a:t>‹Nr.›</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elplatzhalt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de-DE" smtClean="0"/>
              <a:t>Titelmasterformat durch Klicken bearbeiten</a:t>
            </a:r>
          </a:p>
        </p:txBody>
      </p:sp>
      <p:sp>
        <p:nvSpPr>
          <p:cNvPr id="1027" name="Textplatzhalt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3103D429-DCB5-4A8D-906B-072D4F7B5E3A}" type="datetimeFigureOut">
              <a:rPr lang="de-DE"/>
              <a:pPr>
                <a:defRPr/>
              </a:pPr>
              <a:t>22.05.2019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A200DDC5-2794-4682-87C4-BB299130BEBB}" type="slidenum">
              <a:rPr lang="de-DE"/>
              <a:pPr>
                <a:defRPr/>
              </a:pPr>
              <a:t>‹Nr.›</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217540" y="666873"/>
            <a:ext cx="5002532" cy="461665"/>
          </a:xfrm>
          <a:prstGeom prst="rect">
            <a:avLst/>
          </a:prstGeom>
          <a:solidFill>
            <a:srgbClr val="FFFF99"/>
          </a:solidFill>
        </p:spPr>
        <p:txBody>
          <a:bodyPr wrap="square" rtlCol="0">
            <a:spAutoFit/>
          </a:bodyPr>
          <a:lstStyle/>
          <a:p>
            <a:pPr algn="just"/>
            <a:r>
              <a:rPr lang="de-DE" sz="2400" dirty="0" smtClean="0">
                <a:latin typeface="+mn-lt"/>
              </a:rPr>
              <a:t>Inhaltsübersicht   </a:t>
            </a:r>
          </a:p>
        </p:txBody>
      </p:sp>
      <p:sp>
        <p:nvSpPr>
          <p:cNvPr id="8" name="Textfeld 7"/>
          <p:cNvSpPr txBox="1"/>
          <p:nvPr/>
        </p:nvSpPr>
        <p:spPr>
          <a:xfrm>
            <a:off x="1350364" y="1124629"/>
            <a:ext cx="3437660" cy="288147"/>
          </a:xfrm>
          <a:prstGeom prst="rect">
            <a:avLst/>
          </a:prstGeom>
          <a:solidFill>
            <a:schemeClr val="bg1">
              <a:lumMod val="95000"/>
            </a:schemeClr>
          </a:solidFill>
        </p:spPr>
        <p:txBody>
          <a:bodyPr wrap="square" lIns="0" tIns="36000" rIns="0" bIns="36000" rtlCol="0">
            <a:spAutoFit/>
          </a:bodyPr>
          <a:lstStyle/>
          <a:p>
            <a:pPr algn="just"/>
            <a:r>
              <a:rPr lang="de-DE" sz="1400" dirty="0" smtClean="0">
                <a:latin typeface="Calibri" pitchFamily="34" charset="0"/>
              </a:rPr>
              <a:t>  Seitenangaben = Seiten des PDF-Dokuments</a:t>
            </a:r>
          </a:p>
        </p:txBody>
      </p:sp>
      <p:sp>
        <p:nvSpPr>
          <p:cNvPr id="10" name="Textfeld 9"/>
          <p:cNvSpPr txBox="1"/>
          <p:nvPr/>
        </p:nvSpPr>
        <p:spPr>
          <a:xfrm>
            <a:off x="251520" y="2287900"/>
            <a:ext cx="7982313" cy="3539430"/>
          </a:xfrm>
          <a:prstGeom prst="rect">
            <a:avLst/>
          </a:prstGeom>
          <a:noFill/>
        </p:spPr>
        <p:txBody>
          <a:bodyPr wrap="none" rtlCol="0">
            <a:spAutoFit/>
          </a:bodyPr>
          <a:lstStyle/>
          <a:p>
            <a:r>
              <a:rPr lang="de-DE" dirty="0" smtClean="0">
                <a:solidFill>
                  <a:srgbClr val="000000"/>
                </a:solidFill>
                <a:latin typeface="Calibri" pitchFamily="34" charset="0"/>
              </a:rPr>
              <a:t>Zum Spiel;  Hinweis zum Urheberrecht </a:t>
            </a:r>
            <a:r>
              <a:rPr lang="de-DE" dirty="0" smtClean="0">
                <a:latin typeface="Calibri" pitchFamily="34" charset="0"/>
              </a:rPr>
              <a:t>  . . . . . . . . . . . . . . . . . . . . . . . . . . . . . . . . . . </a:t>
            </a:r>
          </a:p>
          <a:p>
            <a:endParaRPr lang="de-DE" sz="800" dirty="0" smtClean="0">
              <a:solidFill>
                <a:srgbClr val="000000"/>
              </a:solidFill>
              <a:latin typeface="Calibri" pitchFamily="34" charset="0"/>
            </a:endParaRPr>
          </a:p>
          <a:p>
            <a:r>
              <a:rPr lang="de-DE" dirty="0" smtClean="0">
                <a:solidFill>
                  <a:srgbClr val="000000"/>
                </a:solidFill>
                <a:latin typeface="Calibri" pitchFamily="34" charset="0"/>
              </a:rPr>
              <a:t>Erklärung der Aufgabentypen  . . . . . . . . . . . . . . . . . . . . . . . . . . . . . . . . . . . . . . . . . .</a:t>
            </a:r>
          </a:p>
          <a:p>
            <a:endParaRPr lang="de-DE" sz="800" b="1" dirty="0" smtClean="0">
              <a:solidFill>
                <a:srgbClr val="000000"/>
              </a:solidFill>
              <a:latin typeface="Calibri" pitchFamily="34" charset="0"/>
            </a:endParaRPr>
          </a:p>
          <a:p>
            <a:r>
              <a:rPr lang="de-DE" b="1" dirty="0" smtClean="0">
                <a:solidFill>
                  <a:srgbClr val="000000"/>
                </a:solidFill>
                <a:latin typeface="Calibri" pitchFamily="34" charset="0"/>
              </a:rPr>
              <a:t>10 Übungsblätter</a:t>
            </a:r>
            <a:r>
              <a:rPr lang="de-DE" dirty="0" smtClean="0">
                <a:solidFill>
                  <a:srgbClr val="000000"/>
                </a:solidFill>
                <a:latin typeface="Calibri" pitchFamily="34" charset="0"/>
              </a:rPr>
              <a:t> (zum </a:t>
            </a:r>
            <a:r>
              <a:rPr lang="de-DE" b="1" dirty="0" smtClean="0">
                <a:solidFill>
                  <a:srgbClr val="000000"/>
                </a:solidFill>
                <a:latin typeface="Calibri" pitchFamily="34" charset="0"/>
              </a:rPr>
              <a:t>farbigen Ausdrucken</a:t>
            </a:r>
            <a:r>
              <a:rPr lang="de-DE" dirty="0" smtClean="0">
                <a:solidFill>
                  <a:srgbClr val="000000"/>
                </a:solidFill>
                <a:latin typeface="Calibri" pitchFamily="34" charset="0"/>
              </a:rPr>
              <a:t> </a:t>
            </a:r>
            <a:r>
              <a:rPr lang="de-DE" dirty="0" smtClean="0">
                <a:latin typeface="Calibri" pitchFamily="34" charset="0"/>
              </a:rPr>
              <a:t>oder Spielen am Bildschirm)  . . . . .</a:t>
            </a:r>
          </a:p>
          <a:p>
            <a:r>
              <a:rPr lang="de-DE" sz="1200" dirty="0" smtClean="0">
                <a:latin typeface="Calibri" pitchFamily="34" charset="0"/>
              </a:rPr>
              <a:t>   </a:t>
            </a:r>
            <a:r>
              <a:rPr lang="de-DE" sz="1200" b="1" dirty="0" smtClean="0">
                <a:latin typeface="Calibri" pitchFamily="34" charset="0"/>
              </a:rPr>
              <a:t> </a:t>
            </a:r>
            <a:r>
              <a:rPr lang="de-DE" sz="1200" dirty="0" smtClean="0">
                <a:latin typeface="Calibri" pitchFamily="34" charset="0"/>
              </a:rPr>
              <a:t>ÜB 01-07 sind mittelschwer bis schwer, ÜB 08-10  sind leicht bis mittelschwer</a:t>
            </a:r>
            <a:endParaRPr lang="de-DE" dirty="0" smtClean="0">
              <a:latin typeface="Calibri" pitchFamily="34" charset="0"/>
            </a:endParaRPr>
          </a:p>
          <a:p>
            <a:endParaRPr lang="de-DE" sz="800" dirty="0" smtClean="0">
              <a:latin typeface="Calibri" pitchFamily="34" charset="0"/>
            </a:endParaRPr>
          </a:p>
          <a:p>
            <a:r>
              <a:rPr lang="de-DE" dirty="0" smtClean="0">
                <a:latin typeface="Calibri" pitchFamily="34" charset="0"/>
              </a:rPr>
              <a:t>(dieselben) 10 Übungsblätter für </a:t>
            </a:r>
            <a:r>
              <a:rPr lang="de-DE" b="1" dirty="0" smtClean="0">
                <a:latin typeface="Calibri" pitchFamily="34" charset="0"/>
              </a:rPr>
              <a:t>schwarz-weiß-Ausdruck</a:t>
            </a:r>
            <a:r>
              <a:rPr lang="de-DE" dirty="0" smtClean="0">
                <a:latin typeface="Calibri" pitchFamily="34" charset="0"/>
              </a:rPr>
              <a:t>  . . . . . . . . . . . . . . . . . . .</a:t>
            </a:r>
          </a:p>
          <a:p>
            <a:endParaRPr lang="de-DE" sz="800" b="1" dirty="0" smtClean="0">
              <a:solidFill>
                <a:srgbClr val="000000"/>
              </a:solidFill>
              <a:latin typeface="Calibri" pitchFamily="34" charset="0"/>
            </a:endParaRPr>
          </a:p>
          <a:p>
            <a:r>
              <a:rPr lang="de-DE" b="1" dirty="0" smtClean="0">
                <a:solidFill>
                  <a:srgbClr val="000000"/>
                </a:solidFill>
                <a:latin typeface="Calibri" pitchFamily="34" charset="0"/>
              </a:rPr>
              <a:t>10 Blätter mit Lösungen</a:t>
            </a:r>
            <a:r>
              <a:rPr lang="de-DE" sz="1600" dirty="0" smtClean="0">
                <a:solidFill>
                  <a:srgbClr val="000000"/>
                </a:solidFill>
                <a:latin typeface="Calibri" pitchFamily="34" charset="0"/>
              </a:rPr>
              <a:t> (Tabellen, mit Sortierungen nach Zahlen, aufsteigend)   </a:t>
            </a:r>
            <a:r>
              <a:rPr lang="de-DE" dirty="0" smtClean="0">
                <a:latin typeface="Calibri" pitchFamily="34" charset="0"/>
              </a:rPr>
              <a:t> . . . . . .</a:t>
            </a:r>
          </a:p>
          <a:p>
            <a:endParaRPr lang="de-DE" sz="800" dirty="0" smtClean="0">
              <a:latin typeface="Calibri" pitchFamily="34" charset="0"/>
            </a:endParaRPr>
          </a:p>
          <a:p>
            <a:r>
              <a:rPr lang="de-DE" dirty="0" smtClean="0">
                <a:latin typeface="Calibri" pitchFamily="34" charset="0"/>
              </a:rPr>
              <a:t> Empfehlungen für Übungen mit Gruppen . . . . . . . . . . . . . . . . . . . . . . . . . . . . . . . . .</a:t>
            </a:r>
          </a:p>
          <a:p>
            <a:endParaRPr lang="de-DE" sz="800" dirty="0" smtClean="0">
              <a:latin typeface="Calibri" pitchFamily="34" charset="0"/>
            </a:endParaRPr>
          </a:p>
          <a:p>
            <a:r>
              <a:rPr lang="de-DE" dirty="0" smtClean="0">
                <a:latin typeface="Calibri" pitchFamily="34" charset="0"/>
              </a:rPr>
              <a:t> </a:t>
            </a:r>
            <a:r>
              <a:rPr lang="de-DE" dirty="0" smtClean="0">
                <a:solidFill>
                  <a:srgbClr val="000000"/>
                </a:solidFill>
                <a:latin typeface="Calibri" pitchFamily="34" charset="0"/>
              </a:rPr>
              <a:t>GGT-Trainingsziele¹  . . . . . . . . . . . . . . . . . . . . . . . . . . . . . . . . . . . . . . . . . . . . . . . . . . .</a:t>
            </a:r>
          </a:p>
          <a:p>
            <a:endParaRPr lang="de-DE" sz="1200" dirty="0" smtClean="0">
              <a:solidFill>
                <a:srgbClr val="000000"/>
              </a:solidFill>
              <a:latin typeface="Calibri" pitchFamily="34" charset="0"/>
            </a:endParaRPr>
          </a:p>
          <a:p>
            <a:r>
              <a:rPr lang="de-DE" dirty="0" smtClean="0">
                <a:solidFill>
                  <a:srgbClr val="000000"/>
                </a:solidFill>
                <a:latin typeface="Calibri" pitchFamily="34" charset="0"/>
              </a:rPr>
              <a:t>¹ </a:t>
            </a:r>
            <a:r>
              <a:rPr lang="de-DE" sz="1200" dirty="0" smtClean="0">
                <a:solidFill>
                  <a:srgbClr val="000000"/>
                </a:solidFill>
                <a:latin typeface="Calibri" pitchFamily="34" charset="0"/>
              </a:rPr>
              <a:t>GGT = Ganzheitliches Gedächtnistraining  (nach Bundesverband Gedächtnistraining e.V.)</a:t>
            </a:r>
            <a:endParaRPr lang="de-DE" dirty="0" smtClean="0">
              <a:solidFill>
                <a:srgbClr val="000000"/>
              </a:solidFill>
              <a:latin typeface="Calibri" pitchFamily="34" charset="0"/>
            </a:endParaRPr>
          </a:p>
          <a:p>
            <a:endParaRPr lang="de-DE" sz="800" dirty="0" smtClean="0">
              <a:solidFill>
                <a:srgbClr val="000000"/>
              </a:solidFill>
              <a:latin typeface="Calibri" pitchFamily="34" charset="0"/>
            </a:endParaRPr>
          </a:p>
        </p:txBody>
      </p:sp>
      <p:sp>
        <p:nvSpPr>
          <p:cNvPr id="11" name="Textfeld 10"/>
          <p:cNvSpPr txBox="1"/>
          <p:nvPr/>
        </p:nvSpPr>
        <p:spPr>
          <a:xfrm>
            <a:off x="7931057" y="2333381"/>
            <a:ext cx="418769" cy="3170099"/>
          </a:xfrm>
          <a:prstGeom prst="rect">
            <a:avLst/>
          </a:prstGeom>
          <a:noFill/>
        </p:spPr>
        <p:txBody>
          <a:bodyPr wrap="none" rtlCol="0">
            <a:spAutoFit/>
          </a:bodyPr>
          <a:lstStyle/>
          <a:p>
            <a:pPr algn="r"/>
            <a:r>
              <a:rPr lang="de-DE" dirty="0" smtClean="0">
                <a:latin typeface="Calibri" pitchFamily="34" charset="0"/>
              </a:rPr>
              <a:t>2</a:t>
            </a:r>
          </a:p>
          <a:p>
            <a:pPr algn="r"/>
            <a:endParaRPr lang="de-DE" sz="800" dirty="0" smtClean="0">
              <a:latin typeface="Calibri" pitchFamily="34" charset="0"/>
            </a:endParaRPr>
          </a:p>
          <a:p>
            <a:pPr algn="r"/>
            <a:r>
              <a:rPr lang="de-DE" dirty="0" smtClean="0">
                <a:latin typeface="Calibri" pitchFamily="34" charset="0"/>
              </a:rPr>
              <a:t> 3</a:t>
            </a:r>
          </a:p>
          <a:p>
            <a:pPr algn="r"/>
            <a:endParaRPr lang="de-DE" sz="800" dirty="0" smtClean="0">
              <a:latin typeface="Calibri" pitchFamily="34" charset="0"/>
            </a:endParaRPr>
          </a:p>
          <a:p>
            <a:pPr algn="r"/>
            <a:r>
              <a:rPr lang="de-DE" dirty="0" smtClean="0">
                <a:latin typeface="Calibri" pitchFamily="34" charset="0"/>
              </a:rPr>
              <a:t>4</a:t>
            </a:r>
          </a:p>
          <a:p>
            <a:pPr algn="r"/>
            <a:endParaRPr lang="de-DE" sz="800" dirty="0" smtClean="0">
              <a:latin typeface="Calibri" pitchFamily="34" charset="0"/>
            </a:endParaRPr>
          </a:p>
          <a:p>
            <a:pPr algn="r"/>
            <a:endParaRPr lang="de-DE" sz="800" dirty="0" smtClean="0">
              <a:latin typeface="Calibri" pitchFamily="34" charset="0"/>
            </a:endParaRPr>
          </a:p>
          <a:p>
            <a:pPr algn="r"/>
            <a:r>
              <a:rPr lang="de-DE" dirty="0" smtClean="0">
                <a:latin typeface="Calibri" pitchFamily="34" charset="0"/>
              </a:rPr>
              <a:t>14</a:t>
            </a:r>
          </a:p>
          <a:p>
            <a:pPr algn="r"/>
            <a:endParaRPr lang="de-DE" sz="800" dirty="0" smtClean="0">
              <a:latin typeface="Calibri" pitchFamily="34" charset="0"/>
            </a:endParaRPr>
          </a:p>
          <a:p>
            <a:pPr algn="r"/>
            <a:r>
              <a:rPr lang="de-DE" dirty="0" smtClean="0">
                <a:latin typeface="Calibri" pitchFamily="34" charset="0"/>
              </a:rPr>
              <a:t>24</a:t>
            </a:r>
          </a:p>
          <a:p>
            <a:pPr algn="r"/>
            <a:endParaRPr lang="de-DE" sz="800" dirty="0" smtClean="0">
              <a:latin typeface="Calibri" pitchFamily="34" charset="0"/>
            </a:endParaRPr>
          </a:p>
          <a:p>
            <a:pPr algn="r"/>
            <a:r>
              <a:rPr lang="de-DE" dirty="0" smtClean="0">
                <a:latin typeface="Calibri" pitchFamily="34" charset="0"/>
              </a:rPr>
              <a:t>34</a:t>
            </a:r>
          </a:p>
          <a:p>
            <a:pPr algn="r"/>
            <a:endParaRPr lang="de-DE" sz="800" dirty="0" smtClean="0">
              <a:latin typeface="Calibri" pitchFamily="34" charset="0"/>
            </a:endParaRPr>
          </a:p>
          <a:p>
            <a:pPr algn="r"/>
            <a:r>
              <a:rPr lang="de-DE" dirty="0" smtClean="0">
                <a:latin typeface="Calibri" pitchFamily="34" charset="0"/>
              </a:rPr>
              <a:t>35</a:t>
            </a:r>
          </a:p>
          <a:p>
            <a:pPr algn="r"/>
            <a:endParaRPr lang="de-DE" dirty="0">
              <a:latin typeface="Calibri" pitchFamily="34" charset="0"/>
            </a:endParaRPr>
          </a:p>
        </p:txBody>
      </p:sp>
      <p:sp>
        <p:nvSpPr>
          <p:cNvPr id="12" name="Titel 1"/>
          <p:cNvSpPr>
            <a:spLocks/>
          </p:cNvSpPr>
          <p:nvPr/>
        </p:nvSpPr>
        <p:spPr bwMode="auto">
          <a:xfrm>
            <a:off x="-50160" y="6504039"/>
            <a:ext cx="1259632" cy="439705"/>
          </a:xfrm>
          <a:prstGeom prst="rect">
            <a:avLst/>
          </a:prstGeom>
          <a:noFill/>
          <a:ln w="9525">
            <a:noFill/>
            <a:miter lim="800000"/>
            <a:headEnd/>
            <a:tailEnd/>
          </a:ln>
        </p:spPr>
        <p:txBody>
          <a:bodyPr anchor="ctr"/>
          <a:lstStyle/>
          <a:p>
            <a:pPr>
              <a:defRPr/>
            </a:pPr>
            <a:r>
              <a:rPr lang="de-DE" sz="1200" i="1" dirty="0">
                <a:effectLst>
                  <a:outerShdw blurRad="38100" dist="38100" dir="2700000" algn="tl">
                    <a:srgbClr val="C0C0C0"/>
                  </a:outerShdw>
                </a:effectLst>
                <a:latin typeface="Comic Sans MS" pitchFamily="66" charset="0"/>
              </a:rPr>
              <a:t> </a:t>
            </a:r>
            <a:r>
              <a:rPr lang="de-DE" sz="1200" dirty="0">
                <a:effectLst>
                  <a:outerShdw blurRad="38100" dist="38100" dir="2700000" algn="tl">
                    <a:srgbClr val="C0C0C0"/>
                  </a:outerShdw>
                </a:effectLst>
                <a:latin typeface="Comic Sans MS" pitchFamily="66" charset="0"/>
              </a:rPr>
              <a:t>Finde?DAS</a:t>
            </a:r>
            <a:r>
              <a:rPr lang="de-DE" sz="1200" dirty="0" smtClean="0">
                <a:effectLst>
                  <a:outerShdw blurRad="38100" dist="38100" dir="2700000" algn="tl">
                    <a:srgbClr val="C0C0C0"/>
                  </a:outerShdw>
                </a:effectLst>
                <a:latin typeface="Comic Sans MS" pitchFamily="66" charset="0"/>
              </a:rPr>
              <a:t>!</a:t>
            </a:r>
            <a:r>
              <a:rPr lang="de-DE" sz="1600" dirty="0" smtClean="0">
                <a:latin typeface="Calibri" pitchFamily="34" charset="0"/>
              </a:rPr>
              <a:t>®</a:t>
            </a:r>
            <a:r>
              <a:rPr lang="de-DE" sz="1600" i="1" dirty="0" smtClean="0">
                <a:latin typeface="Calibri" pitchFamily="34" charset="0"/>
              </a:rPr>
              <a:t> </a:t>
            </a:r>
            <a:endParaRPr lang="de-DE" sz="1600" dirty="0">
              <a:effectLst>
                <a:outerShdw blurRad="38100" dist="38100" dir="2700000" algn="tl">
                  <a:srgbClr val="C0C0C0"/>
                </a:outerShdw>
              </a:effectLst>
              <a:latin typeface="+mn-lt"/>
            </a:endParaRPr>
          </a:p>
        </p:txBody>
      </p:sp>
      <p:pic>
        <p:nvPicPr>
          <p:cNvPr id="13" name="Picture 2" descr="G:\___FindeDAS\AAA_AduNeuro-Spa\AAA-FERTIGE PARCOURS_ppt\AduNeuro-Spas XS-S-M-L-XL - komplette Pakete\AduNeuro-Spas XS - XL _ Üb.Bl. bunt sortiert\Onlineshop-Logo.jpg"/>
          <p:cNvPicPr>
            <a:picLocks noChangeAspect="1" noChangeArrowheads="1"/>
          </p:cNvPicPr>
          <p:nvPr/>
        </p:nvPicPr>
        <p:blipFill>
          <a:blip r:embed="rId2" cstate="print"/>
          <a:srcRect/>
          <a:stretch>
            <a:fillRect/>
          </a:stretch>
        </p:blipFill>
        <p:spPr bwMode="auto">
          <a:xfrm>
            <a:off x="8086745" y="5883833"/>
            <a:ext cx="977048" cy="919575"/>
          </a:xfrm>
          <a:prstGeom prst="rect">
            <a:avLst/>
          </a:prstGeom>
          <a:noFill/>
        </p:spPr>
      </p:pic>
      <p:sp>
        <p:nvSpPr>
          <p:cNvPr id="14" name="Textfeld 13"/>
          <p:cNvSpPr txBox="1"/>
          <p:nvPr/>
        </p:nvSpPr>
        <p:spPr>
          <a:xfrm>
            <a:off x="4020959" y="6642556"/>
            <a:ext cx="1055097" cy="215444"/>
          </a:xfrm>
          <a:prstGeom prst="rect">
            <a:avLst/>
          </a:prstGeom>
          <a:noFill/>
        </p:spPr>
        <p:txBody>
          <a:bodyPr wrap="none" rtlCol="0">
            <a:spAutoFit/>
          </a:bodyPr>
          <a:lstStyle/>
          <a:p>
            <a:r>
              <a:rPr lang="de-DE" sz="800" dirty="0" smtClean="0">
                <a:latin typeface="+mn-lt"/>
                <a:cs typeface="Arial"/>
              </a:rPr>
              <a:t>© Christian Bosenick</a:t>
            </a:r>
            <a:endParaRPr lang="de-DE" sz="800" dirty="0">
              <a:latin typeface="+mn-lt"/>
            </a:endParaRPr>
          </a:p>
        </p:txBody>
      </p:sp>
      <p:sp>
        <p:nvSpPr>
          <p:cNvPr id="18" name="Textfeld 17"/>
          <p:cNvSpPr txBox="1"/>
          <p:nvPr/>
        </p:nvSpPr>
        <p:spPr>
          <a:xfrm>
            <a:off x="240403" y="1485542"/>
            <a:ext cx="4115573" cy="553998"/>
          </a:xfrm>
          <a:prstGeom prst="rect">
            <a:avLst/>
          </a:prstGeom>
          <a:noFill/>
        </p:spPr>
        <p:txBody>
          <a:bodyPr wrap="square" rtlCol="0">
            <a:spAutoFit/>
          </a:bodyPr>
          <a:lstStyle/>
          <a:p>
            <a:r>
              <a:rPr lang="de-DE" sz="1000" u="sng" dirty="0" smtClean="0">
                <a:latin typeface="Calibri" pitchFamily="34" charset="0"/>
              </a:rPr>
              <a:t>Entschuldigung: </a:t>
            </a:r>
            <a:r>
              <a:rPr lang="de-DE" sz="1000" dirty="0" smtClean="0">
                <a:latin typeface="Calibri" pitchFamily="34" charset="0"/>
              </a:rPr>
              <a:t>Der besseren Lesbarkeit zuliebe verwende ich überwiegend das Wort </a:t>
            </a:r>
            <a:r>
              <a:rPr lang="de-DE" sz="1000" b="1" i="1" dirty="0" smtClean="0">
                <a:latin typeface="Calibri" pitchFamily="34" charset="0"/>
              </a:rPr>
              <a:t>Spieler</a:t>
            </a:r>
            <a:r>
              <a:rPr lang="de-DE" sz="1000" dirty="0" smtClean="0">
                <a:latin typeface="Calibri" pitchFamily="34" charset="0"/>
              </a:rPr>
              <a:t>  und entsprechende Pronomen und Wörter. Natürlich meine ich stets auch die weibliche Form </a:t>
            </a:r>
            <a:r>
              <a:rPr lang="de-DE" sz="1000" b="1" i="1" dirty="0" smtClean="0">
                <a:latin typeface="Calibri" pitchFamily="34" charset="0"/>
              </a:rPr>
              <a:t>Spielerin</a:t>
            </a:r>
            <a:r>
              <a:rPr lang="de-DE" sz="1000" dirty="0" smtClean="0">
                <a:latin typeface="Calibri" pitchFamily="34" charset="0"/>
              </a:rPr>
              <a:t>!</a:t>
            </a:r>
            <a:endParaRPr lang="de-DE" sz="1000" dirty="0">
              <a:latin typeface="Calibri" pitchFamily="34" charset="0"/>
            </a:endParaRPr>
          </a:p>
        </p:txBody>
      </p:sp>
      <p:sp>
        <p:nvSpPr>
          <p:cNvPr id="17" name="Textfeld 16"/>
          <p:cNvSpPr txBox="1"/>
          <p:nvPr/>
        </p:nvSpPr>
        <p:spPr>
          <a:xfrm>
            <a:off x="839405" y="6093296"/>
            <a:ext cx="7105150" cy="369332"/>
          </a:xfrm>
          <a:prstGeom prst="rect">
            <a:avLst/>
          </a:prstGeom>
          <a:noFill/>
        </p:spPr>
        <p:txBody>
          <a:bodyPr wrap="none" rtlCol="0">
            <a:spAutoFit/>
          </a:bodyPr>
          <a:lstStyle/>
          <a:p>
            <a:r>
              <a:rPr lang="de-DE" i="1" dirty="0" smtClean="0">
                <a:latin typeface="Calibri" pitchFamily="34" charset="0"/>
              </a:rPr>
              <a:t>Es ruft der Chor der Jung-Neuronen: „Gib‘ uns zu tun, es wird sich lohnen!“</a:t>
            </a:r>
            <a:endParaRPr lang="de-DE" i="1" dirty="0">
              <a:latin typeface="Calibri" pitchFamily="34" charset="0"/>
            </a:endParaRPr>
          </a:p>
        </p:txBody>
      </p:sp>
      <p:sp>
        <p:nvSpPr>
          <p:cNvPr id="21" name="Textfeld 20"/>
          <p:cNvSpPr txBox="1"/>
          <p:nvPr/>
        </p:nvSpPr>
        <p:spPr>
          <a:xfrm>
            <a:off x="167637" y="-36095"/>
            <a:ext cx="4980427" cy="584775"/>
          </a:xfrm>
          <a:prstGeom prst="rect">
            <a:avLst/>
          </a:prstGeom>
          <a:noFill/>
          <a:ln w="19050">
            <a:noFill/>
          </a:ln>
          <a:effectLst/>
        </p:spPr>
        <p:txBody>
          <a:bodyPr wrap="square" lIns="36000" rIns="36000" rtlCol="0">
            <a:spAutoFit/>
          </a:bodyPr>
          <a:lstStyle/>
          <a:p>
            <a:r>
              <a:rPr lang="de-DE" sz="3200" b="1" dirty="0" smtClean="0">
                <a:latin typeface="+mn-lt"/>
              </a:rPr>
              <a:t>Finde?dasTRIO</a:t>
            </a:r>
            <a:r>
              <a:rPr lang="de-DE" sz="3200" b="1" dirty="0" smtClean="0">
                <a:latin typeface="+mn-lt"/>
              </a:rPr>
              <a:t>!  </a:t>
            </a:r>
            <a:r>
              <a:rPr lang="de-DE" sz="2000" dirty="0" smtClean="0">
                <a:latin typeface="+mn-lt"/>
              </a:rPr>
              <a:t>(KUR.VE)</a:t>
            </a:r>
            <a:r>
              <a:rPr lang="de-DE" sz="2000" dirty="0" smtClean="0">
                <a:latin typeface="+mn-lt"/>
              </a:rPr>
              <a:t>  </a:t>
            </a:r>
            <a:endParaRPr lang="de-DE" sz="2000" dirty="0">
              <a:latin typeface="+mn-lt"/>
            </a:endParaRPr>
          </a:p>
        </p:txBody>
      </p:sp>
      <p:grpSp>
        <p:nvGrpSpPr>
          <p:cNvPr id="23" name="Gruppieren 22"/>
          <p:cNvGrpSpPr/>
          <p:nvPr/>
        </p:nvGrpSpPr>
        <p:grpSpPr>
          <a:xfrm>
            <a:off x="6300192" y="476672"/>
            <a:ext cx="2304256" cy="1728192"/>
            <a:chOff x="6300192" y="476672"/>
            <a:chExt cx="2304256" cy="1728192"/>
          </a:xfrm>
        </p:grpSpPr>
        <p:pic>
          <p:nvPicPr>
            <p:cNvPr id="1026" name="Picture 2" descr="G:\___FindeDAS\_Online-Shop - Material\Produktgruppe 5 - Einzelne Übungen für Gruppen\FindedasTRIO\FindeDAS - FindedasTRIO - ÜB s-w.jpg"/>
            <p:cNvPicPr>
              <a:picLocks noChangeAspect="1" noChangeArrowheads="1"/>
            </p:cNvPicPr>
            <p:nvPr/>
          </p:nvPicPr>
          <p:blipFill>
            <a:blip r:embed="rId3" cstate="print"/>
            <a:srcRect/>
            <a:stretch>
              <a:fillRect/>
            </a:stretch>
          </p:blipFill>
          <p:spPr bwMode="auto">
            <a:xfrm>
              <a:off x="6300192" y="476672"/>
              <a:ext cx="2304256" cy="1728192"/>
            </a:xfrm>
            <a:prstGeom prst="rect">
              <a:avLst/>
            </a:prstGeom>
            <a:ln>
              <a:noFill/>
            </a:ln>
            <a:effectLst>
              <a:outerShdw blurRad="190500" algn="tl" rotWithShape="0">
                <a:srgbClr val="000000">
                  <a:alpha val="70000"/>
                </a:srgbClr>
              </a:outerShdw>
            </a:effectLst>
          </p:spPr>
        </p:pic>
        <p:sp>
          <p:nvSpPr>
            <p:cNvPr id="20" name="Rechteck 19"/>
            <p:cNvSpPr/>
            <p:nvPr/>
          </p:nvSpPr>
          <p:spPr>
            <a:xfrm>
              <a:off x="8503976" y="498444"/>
              <a:ext cx="72008" cy="144016"/>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grpSp>
        <p:nvGrpSpPr>
          <p:cNvPr id="24" name="Gruppieren 23"/>
          <p:cNvGrpSpPr/>
          <p:nvPr/>
        </p:nvGrpSpPr>
        <p:grpSpPr>
          <a:xfrm>
            <a:off x="5629542" y="166062"/>
            <a:ext cx="2400266" cy="1800200"/>
            <a:chOff x="5629542" y="166062"/>
            <a:chExt cx="2400266" cy="1800200"/>
          </a:xfrm>
        </p:grpSpPr>
        <p:pic>
          <p:nvPicPr>
            <p:cNvPr id="15" name="Picture 2" descr="G:\___FindeDAS\FindeDAS FindeDasTRIO\FindeDAS - FindedasTRIO-ÜB 02.jpg"/>
            <p:cNvPicPr>
              <a:picLocks noChangeAspect="1" noChangeArrowheads="1"/>
            </p:cNvPicPr>
            <p:nvPr/>
          </p:nvPicPr>
          <p:blipFill>
            <a:blip r:embed="rId4" cstate="print"/>
            <a:srcRect/>
            <a:stretch>
              <a:fillRect/>
            </a:stretch>
          </p:blipFill>
          <p:spPr bwMode="auto">
            <a:xfrm>
              <a:off x="5629542" y="166062"/>
              <a:ext cx="2400266" cy="1800200"/>
            </a:xfrm>
            <a:prstGeom prst="rect">
              <a:avLst/>
            </a:prstGeom>
            <a:ln>
              <a:noFill/>
            </a:ln>
            <a:effectLst>
              <a:outerShdw blurRad="190500" algn="tl" rotWithShape="0">
                <a:srgbClr val="000000">
                  <a:alpha val="70000"/>
                </a:srgbClr>
              </a:outerShdw>
            </a:effectLst>
          </p:spPr>
        </p:pic>
        <p:sp>
          <p:nvSpPr>
            <p:cNvPr id="22" name="Rechteck 21"/>
            <p:cNvSpPr/>
            <p:nvPr/>
          </p:nvSpPr>
          <p:spPr>
            <a:xfrm>
              <a:off x="7923718" y="188640"/>
              <a:ext cx="72008" cy="144016"/>
            </a:xfrm>
            <a:prstGeom prst="rect">
              <a:avLst/>
            </a:prstGeom>
            <a:solidFill>
              <a:schemeClr val="bg1"/>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feld 32"/>
          <p:cNvSpPr txBox="1"/>
          <p:nvPr/>
        </p:nvSpPr>
        <p:spPr>
          <a:xfrm>
            <a:off x="2125497" y="4149080"/>
            <a:ext cx="4893006" cy="461665"/>
          </a:xfrm>
          <a:prstGeom prst="rect">
            <a:avLst/>
          </a:prstGeom>
          <a:solidFill>
            <a:srgbClr val="0000FF"/>
          </a:solidFill>
        </p:spPr>
        <p:txBody>
          <a:bodyPr wrap="none" rtlCol="0">
            <a:spAutoFit/>
          </a:bodyPr>
          <a:lstStyle/>
          <a:p>
            <a:r>
              <a:rPr lang="de-DE" sz="2400" b="1" dirty="0" smtClean="0">
                <a:solidFill>
                  <a:schemeClr val="bg1"/>
                </a:solidFill>
                <a:latin typeface="Calibri" pitchFamily="34" charset="0"/>
              </a:rPr>
              <a:t>Wichtiger Hinweis zum Urheberrecht</a:t>
            </a:r>
            <a:endParaRPr lang="de-DE" sz="2400" b="1" dirty="0">
              <a:solidFill>
                <a:schemeClr val="bg1"/>
              </a:solidFill>
              <a:latin typeface="Calibri" pitchFamily="34" charset="0"/>
            </a:endParaRPr>
          </a:p>
        </p:txBody>
      </p:sp>
      <p:sp>
        <p:nvSpPr>
          <p:cNvPr id="13" name="Titel 1"/>
          <p:cNvSpPr>
            <a:spLocks/>
          </p:cNvSpPr>
          <p:nvPr/>
        </p:nvSpPr>
        <p:spPr bwMode="auto">
          <a:xfrm>
            <a:off x="-50160" y="6504039"/>
            <a:ext cx="1259632" cy="439705"/>
          </a:xfrm>
          <a:prstGeom prst="rect">
            <a:avLst/>
          </a:prstGeom>
          <a:noFill/>
          <a:ln w="9525">
            <a:noFill/>
            <a:miter lim="800000"/>
            <a:headEnd/>
            <a:tailEnd/>
          </a:ln>
        </p:spPr>
        <p:txBody>
          <a:bodyPr anchor="ctr"/>
          <a:lstStyle/>
          <a:p>
            <a:pPr>
              <a:defRPr/>
            </a:pPr>
            <a:r>
              <a:rPr lang="de-DE" sz="1200" i="1" dirty="0">
                <a:effectLst>
                  <a:outerShdw blurRad="38100" dist="38100" dir="2700000" algn="tl">
                    <a:srgbClr val="C0C0C0"/>
                  </a:outerShdw>
                </a:effectLst>
                <a:latin typeface="Comic Sans MS" pitchFamily="66" charset="0"/>
              </a:rPr>
              <a:t> </a:t>
            </a:r>
            <a:r>
              <a:rPr lang="de-DE" sz="1200" dirty="0">
                <a:effectLst>
                  <a:outerShdw blurRad="38100" dist="38100" dir="2700000" algn="tl">
                    <a:srgbClr val="C0C0C0"/>
                  </a:outerShdw>
                </a:effectLst>
                <a:latin typeface="Comic Sans MS" pitchFamily="66" charset="0"/>
              </a:rPr>
              <a:t>Finde?DAS</a:t>
            </a:r>
            <a:r>
              <a:rPr lang="de-DE" sz="1200" dirty="0" smtClean="0">
                <a:effectLst>
                  <a:outerShdw blurRad="38100" dist="38100" dir="2700000" algn="tl">
                    <a:srgbClr val="C0C0C0"/>
                  </a:outerShdw>
                </a:effectLst>
                <a:latin typeface="Comic Sans MS" pitchFamily="66" charset="0"/>
              </a:rPr>
              <a:t>!</a:t>
            </a:r>
            <a:r>
              <a:rPr lang="de-DE" sz="1600" dirty="0" smtClean="0">
                <a:latin typeface="Calibri" pitchFamily="34" charset="0"/>
              </a:rPr>
              <a:t>®</a:t>
            </a:r>
            <a:r>
              <a:rPr lang="de-DE" sz="1600" i="1" dirty="0" smtClean="0">
                <a:latin typeface="Calibri" pitchFamily="34" charset="0"/>
              </a:rPr>
              <a:t> </a:t>
            </a:r>
            <a:endParaRPr lang="de-DE" sz="1600" dirty="0">
              <a:effectLst>
                <a:outerShdw blurRad="38100" dist="38100" dir="2700000" algn="tl">
                  <a:srgbClr val="C0C0C0"/>
                </a:outerShdw>
              </a:effectLst>
              <a:latin typeface="+mn-lt"/>
            </a:endParaRPr>
          </a:p>
        </p:txBody>
      </p:sp>
      <p:sp>
        <p:nvSpPr>
          <p:cNvPr id="11" name="Textfeld 10"/>
          <p:cNvSpPr txBox="1"/>
          <p:nvPr/>
        </p:nvSpPr>
        <p:spPr>
          <a:xfrm>
            <a:off x="4067944" y="6642556"/>
            <a:ext cx="1055097" cy="215444"/>
          </a:xfrm>
          <a:prstGeom prst="rect">
            <a:avLst/>
          </a:prstGeom>
          <a:noFill/>
        </p:spPr>
        <p:txBody>
          <a:bodyPr wrap="none" rtlCol="0">
            <a:spAutoFit/>
          </a:bodyPr>
          <a:lstStyle/>
          <a:p>
            <a:r>
              <a:rPr lang="de-DE" sz="800" dirty="0" smtClean="0">
                <a:latin typeface="+mn-lt"/>
                <a:cs typeface="Arial"/>
              </a:rPr>
              <a:t>© Christian Bosenick</a:t>
            </a:r>
            <a:endParaRPr lang="de-DE" sz="800" dirty="0">
              <a:latin typeface="+mn-lt"/>
            </a:endParaRPr>
          </a:p>
        </p:txBody>
      </p:sp>
      <p:pic>
        <p:nvPicPr>
          <p:cNvPr id="15"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7861363" y="40944"/>
            <a:ext cx="1228045" cy="1155808"/>
          </a:xfrm>
          <a:prstGeom prst="rect">
            <a:avLst/>
          </a:prstGeom>
          <a:noFill/>
        </p:spPr>
      </p:pic>
      <p:sp>
        <p:nvSpPr>
          <p:cNvPr id="10" name="Textfeld 9"/>
          <p:cNvSpPr txBox="1"/>
          <p:nvPr/>
        </p:nvSpPr>
        <p:spPr>
          <a:xfrm>
            <a:off x="107504" y="703985"/>
            <a:ext cx="8964488" cy="3447098"/>
          </a:xfrm>
          <a:prstGeom prst="rect">
            <a:avLst/>
          </a:prstGeom>
          <a:noFill/>
        </p:spPr>
        <p:txBody>
          <a:bodyPr wrap="square" rtlCol="0">
            <a:spAutoFit/>
          </a:bodyPr>
          <a:lstStyle/>
          <a:p>
            <a:pPr algn="just"/>
            <a:r>
              <a:rPr lang="de-DE" sz="2400" b="1" dirty="0" smtClean="0">
                <a:latin typeface="Calibri" pitchFamily="34" charset="0"/>
              </a:rPr>
              <a:t>Herzlichen Glückwunsch zum Download dieser Übung! </a:t>
            </a:r>
          </a:p>
          <a:p>
            <a:pPr algn="just"/>
            <a:endParaRPr lang="de-DE" sz="800" b="1" dirty="0" smtClean="0">
              <a:latin typeface="Calibri" pitchFamily="34" charset="0"/>
            </a:endParaRPr>
          </a:p>
          <a:p>
            <a:pPr algn="just"/>
            <a:r>
              <a:rPr lang="de-DE" sz="1400" dirty="0" smtClean="0">
                <a:latin typeface="Calibri" pitchFamily="34" charset="0"/>
              </a:rPr>
              <a:t>Bei </a:t>
            </a:r>
            <a:r>
              <a:rPr lang="de-DE" sz="1400" b="1" i="1" dirty="0" smtClean="0">
                <a:latin typeface="Calibri" pitchFamily="34" charset="0"/>
              </a:rPr>
              <a:t>Finde?dasTRIO! </a:t>
            </a:r>
            <a:r>
              <a:rPr lang="de-DE" sz="1400" dirty="0" smtClean="0">
                <a:latin typeface="Calibri" pitchFamily="34" charset="0"/>
              </a:rPr>
              <a:t>geht es darum, Begriffe zu finden, die zu bestimmten Kategorien gehören. Die Begriffe sind im </a:t>
            </a:r>
            <a:r>
              <a:rPr lang="de-DE" sz="1400" b="1" i="1" dirty="0" smtClean="0">
                <a:latin typeface="Calibri" pitchFamily="34" charset="0"/>
              </a:rPr>
              <a:t>WirrText</a:t>
            </a:r>
            <a:r>
              <a:rPr lang="de-DE" sz="1400" dirty="0" smtClean="0">
                <a:latin typeface="Calibri" pitchFamily="34" charset="0"/>
              </a:rPr>
              <a:t> geschrieben, die Buchstaben sind durcheinander gewürfelt. Man muss sich </a:t>
            </a:r>
            <a:r>
              <a:rPr lang="de-DE" sz="1400" b="1" dirty="0" smtClean="0">
                <a:latin typeface="Calibri" pitchFamily="34" charset="0"/>
              </a:rPr>
              <a:t>konzentrieren,</a:t>
            </a:r>
            <a:r>
              <a:rPr lang="de-DE" sz="1400" dirty="0" smtClean="0">
                <a:latin typeface="Calibri" pitchFamily="34" charset="0"/>
              </a:rPr>
              <a:t> Buchstaben im Arbeitsgedächtnis halten und umstellen, assoziativ denken und im semantischen Gedächtnis suchen.</a:t>
            </a:r>
            <a:r>
              <a:rPr lang="de-DE" sz="1400" b="1" dirty="0" smtClean="0">
                <a:latin typeface="Calibri" pitchFamily="34" charset="0"/>
              </a:rPr>
              <a:t>  </a:t>
            </a:r>
          </a:p>
          <a:p>
            <a:pPr algn="just"/>
            <a:endParaRPr lang="de-DE" sz="500" b="1" dirty="0" smtClean="0">
              <a:latin typeface="Calibri" pitchFamily="34" charset="0"/>
            </a:endParaRPr>
          </a:p>
          <a:p>
            <a:pPr algn="just"/>
            <a:r>
              <a:rPr lang="de-DE" sz="1400" dirty="0" smtClean="0">
                <a:latin typeface="Calibri" pitchFamily="34" charset="0"/>
              </a:rPr>
              <a:t>Man spielt allein oder gemeinsam in und mit der Gruppe. </a:t>
            </a:r>
          </a:p>
          <a:p>
            <a:pPr algn="just"/>
            <a:endParaRPr lang="de-DE" sz="500" dirty="0" smtClean="0">
              <a:latin typeface="Calibri" pitchFamily="34" charset="0"/>
            </a:endParaRPr>
          </a:p>
          <a:p>
            <a:pPr algn="just"/>
            <a:r>
              <a:rPr lang="de-DE" sz="1600" dirty="0" smtClean="0">
                <a:latin typeface="Calibri" pitchFamily="34" charset="0"/>
              </a:rPr>
              <a:t>Auf den Übungsblättern (ÜB) </a:t>
            </a:r>
            <a:r>
              <a:rPr lang="de-DE" sz="1600" b="1" dirty="0" smtClean="0">
                <a:latin typeface="Calibri" pitchFamily="34" charset="0"/>
              </a:rPr>
              <a:t>01 bis 07</a:t>
            </a:r>
            <a:r>
              <a:rPr lang="de-DE" sz="1600" dirty="0" smtClean="0">
                <a:latin typeface="Calibri" pitchFamily="34" charset="0"/>
              </a:rPr>
              <a:t> sind überwiegend </a:t>
            </a:r>
            <a:r>
              <a:rPr lang="de-DE" sz="1600" b="1" dirty="0" smtClean="0">
                <a:latin typeface="Calibri" pitchFamily="34" charset="0"/>
              </a:rPr>
              <a:t>mittelschwere bis schwere</a:t>
            </a:r>
            <a:r>
              <a:rPr lang="de-DE" sz="1600" dirty="0" smtClean="0">
                <a:latin typeface="Calibri" pitchFamily="34" charset="0"/>
              </a:rPr>
              <a:t> Aufgaben zu lösen.</a:t>
            </a:r>
          </a:p>
          <a:p>
            <a:pPr algn="just"/>
            <a:r>
              <a:rPr lang="de-DE" sz="1600" dirty="0" smtClean="0">
                <a:latin typeface="Calibri" pitchFamily="34" charset="0"/>
              </a:rPr>
              <a:t>Auf den ÜB </a:t>
            </a:r>
            <a:r>
              <a:rPr lang="de-DE" sz="1600" b="1" dirty="0" smtClean="0">
                <a:latin typeface="Calibri" pitchFamily="34" charset="0"/>
              </a:rPr>
              <a:t>08, 09 und 10</a:t>
            </a:r>
            <a:r>
              <a:rPr lang="de-DE" sz="1600" dirty="0" smtClean="0">
                <a:latin typeface="Calibri" pitchFamily="34" charset="0"/>
              </a:rPr>
              <a:t> stehen überwiegend</a:t>
            </a:r>
            <a:r>
              <a:rPr lang="de-DE" sz="1600" b="1" dirty="0" smtClean="0">
                <a:latin typeface="Calibri" pitchFamily="34" charset="0"/>
              </a:rPr>
              <a:t> leichte bis mittelschwere</a:t>
            </a:r>
            <a:r>
              <a:rPr lang="de-DE" sz="1600" dirty="0" smtClean="0">
                <a:latin typeface="Calibri" pitchFamily="34" charset="0"/>
              </a:rPr>
              <a:t> Aufgaben.</a:t>
            </a:r>
          </a:p>
          <a:p>
            <a:pPr algn="just"/>
            <a:r>
              <a:rPr lang="de-DE" sz="1600" dirty="0" smtClean="0">
                <a:latin typeface="Calibri" pitchFamily="34" charset="0"/>
              </a:rPr>
              <a:t>Die beste </a:t>
            </a:r>
            <a:r>
              <a:rPr lang="de-DE" sz="1600" b="1" i="1" dirty="0" smtClean="0">
                <a:latin typeface="Calibri" pitchFamily="34" charset="0"/>
              </a:rPr>
              <a:t>Hilfe </a:t>
            </a:r>
            <a:r>
              <a:rPr lang="de-DE" sz="1600" dirty="0" smtClean="0">
                <a:latin typeface="Calibri" pitchFamily="34" charset="0"/>
              </a:rPr>
              <a:t>ist immer die </a:t>
            </a:r>
            <a:r>
              <a:rPr lang="de-DE" sz="1600" b="1" i="1" dirty="0" smtClean="0">
                <a:latin typeface="Calibri" pitchFamily="34" charset="0"/>
              </a:rPr>
              <a:t>Kategorie</a:t>
            </a:r>
            <a:r>
              <a:rPr lang="de-DE" sz="1600" dirty="0" smtClean="0">
                <a:latin typeface="Calibri" pitchFamily="34" charset="0"/>
              </a:rPr>
              <a:t>, zu der ein Wort gehören muss – da hat man schon die Schublade bestimmt, in der unser Gehirn kramen muss!</a:t>
            </a:r>
          </a:p>
          <a:p>
            <a:pPr algn="just"/>
            <a:endParaRPr lang="de-DE" sz="800" i="1" dirty="0" smtClean="0">
              <a:latin typeface="Calibri" pitchFamily="34" charset="0"/>
            </a:endParaRPr>
          </a:p>
          <a:p>
            <a:pPr algn="just"/>
            <a:r>
              <a:rPr lang="de-DE" sz="1600" dirty="0" smtClean="0">
                <a:latin typeface="Calibri" pitchFamily="34" charset="0"/>
              </a:rPr>
              <a:t>Das Spielmaterial drucken Sie selbst aus. Für das Üben mit schwarz-weiß gedruckten Blättern gibt es spezielle Übungsblätter (ab Seite 14). Wenn Sie allein spielen, brauchen Sie die Übungsblätter nicht auszudrucken. Wenn Sie die Übungsblätter</a:t>
            </a:r>
            <a:r>
              <a:rPr lang="de-DE" sz="1600" b="1" dirty="0" smtClean="0">
                <a:latin typeface="Calibri" pitchFamily="34" charset="0"/>
              </a:rPr>
              <a:t> laminieren</a:t>
            </a:r>
            <a:r>
              <a:rPr lang="de-DE" sz="1600" dirty="0" smtClean="0">
                <a:latin typeface="Calibri" pitchFamily="34" charset="0"/>
              </a:rPr>
              <a:t>, halten sie viele Übungsrunden.</a:t>
            </a:r>
          </a:p>
        </p:txBody>
      </p:sp>
      <p:sp>
        <p:nvSpPr>
          <p:cNvPr id="9" name="Textfeld 15"/>
          <p:cNvSpPr txBox="1"/>
          <p:nvPr/>
        </p:nvSpPr>
        <p:spPr>
          <a:xfrm>
            <a:off x="251520" y="4953018"/>
            <a:ext cx="8640960" cy="1572326"/>
          </a:xfrm>
          <a:prstGeom prst="rect">
            <a:avLst/>
          </a:prstGeom>
          <a:solidFill>
            <a:schemeClr val="bg1">
              <a:lumMod val="85000"/>
            </a:schemeClr>
          </a:solidFill>
          <a:ln w="38100">
            <a:solidFill>
              <a:srgbClr val="F0A91C"/>
            </a:solidFill>
          </a:ln>
        </p:spPr>
        <p:txBody>
          <a:bodyPr wrap="square" lIns="144000" tIns="108000" rIns="144000" bIns="108000" rtlCol="0">
            <a:spAutoFit/>
          </a:bodyPr>
          <a:ls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lgn="ctr"/>
            <a:r>
              <a:rPr lang="de-DE" sz="1600" dirty="0" smtClean="0">
                <a:latin typeface="Calibri" pitchFamily="34" charset="0"/>
              </a:rPr>
              <a:t>Alle Inhalte dieser Datei sind zum persönlichen Gebrauch und auch zum beruflichen oder ehrenamtlichen Gebrauch für die Arbeit mit Einzelpersonen oder Gruppen bestimmt.</a:t>
            </a:r>
          </a:p>
          <a:p>
            <a:pPr algn="ctr"/>
            <a:r>
              <a:rPr lang="de-DE" sz="800" dirty="0" smtClean="0">
                <a:latin typeface="Calibri" pitchFamily="34" charset="0"/>
              </a:rPr>
              <a:t>  </a:t>
            </a:r>
          </a:p>
          <a:p>
            <a:pPr algn="ctr"/>
            <a:r>
              <a:rPr lang="de-DE" sz="1600" dirty="0" smtClean="0">
                <a:latin typeface="Calibri" pitchFamily="34" charset="0"/>
              </a:rPr>
              <a:t>Alle Inhalte dieser Datei wie Spielblätter und Spielanleitung sind urheberrechtlich geschützt und </a:t>
            </a:r>
            <a:r>
              <a:rPr lang="de-DE" sz="1600" b="1" dirty="0" smtClean="0">
                <a:latin typeface="Calibri" pitchFamily="34" charset="0"/>
              </a:rPr>
              <a:t>dürfen nicht gegen Entgelt an Dritte weitergegeben werden</a:t>
            </a:r>
            <a:r>
              <a:rPr lang="de-DE" sz="1600" dirty="0" smtClean="0">
                <a:latin typeface="Calibri" pitchFamily="34" charset="0"/>
              </a:rPr>
              <a:t>, weder auf Papier</a:t>
            </a:r>
            <a:r>
              <a:rPr lang="de-DE" sz="1600" dirty="0">
                <a:latin typeface="Calibri" pitchFamily="34" charset="0"/>
              </a:rPr>
              <a:t> </a:t>
            </a:r>
            <a:r>
              <a:rPr lang="de-DE" sz="1600" dirty="0" smtClean="0">
                <a:latin typeface="Calibri" pitchFamily="34" charset="0"/>
              </a:rPr>
              <a:t>noch in digitaler Form per Email oder auf Datenträgern. </a:t>
            </a:r>
          </a:p>
        </p:txBody>
      </p:sp>
      <p:sp>
        <p:nvSpPr>
          <p:cNvPr id="14" name="Textfeld 13"/>
          <p:cNvSpPr txBox="1"/>
          <p:nvPr/>
        </p:nvSpPr>
        <p:spPr>
          <a:xfrm>
            <a:off x="167637" y="-36095"/>
            <a:ext cx="5916531" cy="584775"/>
          </a:xfrm>
          <a:prstGeom prst="rect">
            <a:avLst/>
          </a:prstGeom>
          <a:noFill/>
          <a:ln w="19050">
            <a:noFill/>
          </a:ln>
          <a:effectLst/>
        </p:spPr>
        <p:txBody>
          <a:bodyPr wrap="square" lIns="36000" rIns="36000" rtlCol="0">
            <a:spAutoFit/>
          </a:bodyPr>
          <a:lstStyle/>
          <a:p>
            <a:r>
              <a:rPr lang="de-DE" sz="3200" b="1" dirty="0" smtClean="0">
                <a:latin typeface="+mn-lt"/>
              </a:rPr>
              <a:t>Finde?dasTRIO</a:t>
            </a:r>
            <a:r>
              <a:rPr lang="de-DE" sz="3200" b="1" dirty="0" smtClean="0">
                <a:latin typeface="+mn-lt"/>
              </a:rPr>
              <a:t>!  </a:t>
            </a:r>
            <a:r>
              <a:rPr lang="de-DE" sz="2000" dirty="0" smtClean="0">
                <a:latin typeface="+mn-lt"/>
              </a:rPr>
              <a:t>(KUR.VE = kurze Version)</a:t>
            </a:r>
            <a:r>
              <a:rPr lang="de-DE" sz="2000" dirty="0" smtClean="0">
                <a:latin typeface="+mn-lt"/>
              </a:rPr>
              <a:t>  </a:t>
            </a:r>
            <a:endParaRPr lang="de-DE" sz="2000" dirty="0">
              <a:latin typeface="+mn-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feld 8"/>
          <p:cNvSpPr txBox="1"/>
          <p:nvPr/>
        </p:nvSpPr>
        <p:spPr>
          <a:xfrm>
            <a:off x="3318982" y="241484"/>
            <a:ext cx="2466894" cy="523220"/>
          </a:xfrm>
          <a:prstGeom prst="rect">
            <a:avLst/>
          </a:prstGeom>
          <a:noFill/>
        </p:spPr>
        <p:txBody>
          <a:bodyPr wrap="none" rtlCol="0">
            <a:spAutoFit/>
          </a:bodyPr>
          <a:lstStyle/>
          <a:p>
            <a:r>
              <a:rPr lang="de-DE" sz="2800" b="1" dirty="0" smtClean="0">
                <a:solidFill>
                  <a:srgbClr val="0070C0"/>
                </a:solidFill>
                <a:latin typeface="+mn-lt"/>
              </a:rPr>
              <a:t>Aufgabentypen</a:t>
            </a:r>
            <a:endParaRPr lang="de-DE" sz="2800" b="1" dirty="0">
              <a:solidFill>
                <a:srgbClr val="0070C0"/>
              </a:solidFill>
              <a:latin typeface="+mn-lt"/>
            </a:endParaRPr>
          </a:p>
        </p:txBody>
      </p:sp>
      <p:sp>
        <p:nvSpPr>
          <p:cNvPr id="11" name="Textfeld 10"/>
          <p:cNvSpPr txBox="1"/>
          <p:nvPr/>
        </p:nvSpPr>
        <p:spPr>
          <a:xfrm>
            <a:off x="215137" y="2492896"/>
            <a:ext cx="2046009" cy="461665"/>
          </a:xfrm>
          <a:prstGeom prst="rect">
            <a:avLst/>
          </a:prstGeom>
          <a:noFill/>
        </p:spPr>
        <p:txBody>
          <a:bodyPr wrap="none" rtlCol="0">
            <a:spAutoFit/>
          </a:bodyPr>
          <a:lstStyle/>
          <a:p>
            <a:r>
              <a:rPr lang="de-DE" sz="2400" b="1" dirty="0" smtClean="0">
                <a:solidFill>
                  <a:srgbClr val="002060"/>
                </a:solidFill>
                <a:latin typeface="+mn-lt"/>
              </a:rPr>
              <a:t>Aufgabentyp 1</a:t>
            </a:r>
            <a:endParaRPr lang="de-DE" sz="2400" b="1" dirty="0">
              <a:solidFill>
                <a:srgbClr val="002060"/>
              </a:solidFill>
              <a:latin typeface="+mn-lt"/>
            </a:endParaRPr>
          </a:p>
        </p:txBody>
      </p:sp>
      <p:sp>
        <p:nvSpPr>
          <p:cNvPr id="25" name="Textfeld 24"/>
          <p:cNvSpPr txBox="1"/>
          <p:nvPr/>
        </p:nvSpPr>
        <p:spPr>
          <a:xfrm>
            <a:off x="467544" y="3117218"/>
            <a:ext cx="8496944" cy="1323439"/>
          </a:xfrm>
          <a:prstGeom prst="rect">
            <a:avLst/>
          </a:prstGeom>
          <a:noFill/>
        </p:spPr>
        <p:txBody>
          <a:bodyPr wrap="square" rtlCol="0">
            <a:spAutoFit/>
          </a:bodyPr>
          <a:lstStyle/>
          <a:p>
            <a:r>
              <a:rPr lang="de-DE" sz="1600" dirty="0" smtClean="0">
                <a:latin typeface="+mn-lt"/>
              </a:rPr>
              <a:t>Dies ist die etwas schwierigere Variante; ich muss die „Wörter“ nacheinander durchgehen, um die drei Städte zu finden. </a:t>
            </a:r>
          </a:p>
          <a:p>
            <a:pPr lvl="4"/>
            <a:r>
              <a:rPr lang="de-DE" sz="1600" u="sng" dirty="0" smtClean="0">
                <a:latin typeface="+mn-lt"/>
              </a:rPr>
              <a:t>Ergebnis</a:t>
            </a:r>
            <a:r>
              <a:rPr lang="de-DE" sz="1600" dirty="0" smtClean="0">
                <a:latin typeface="+mn-lt"/>
              </a:rPr>
              <a:t>:</a:t>
            </a:r>
            <a:r>
              <a:rPr lang="de-DE" sz="1600" i="1" dirty="0" smtClean="0">
                <a:latin typeface="+mn-lt"/>
              </a:rPr>
              <a:t>	</a:t>
            </a:r>
            <a:r>
              <a:rPr lang="de-DE" sz="1600" i="1" dirty="0" err="1" smtClean="0">
                <a:latin typeface="+mn-lt"/>
              </a:rPr>
              <a:t>Froddelüss</a:t>
            </a:r>
            <a:r>
              <a:rPr lang="de-DE" sz="1600" i="1" dirty="0" smtClean="0">
                <a:latin typeface="+mn-lt"/>
              </a:rPr>
              <a:t> </a:t>
            </a:r>
            <a:r>
              <a:rPr lang="de-DE" sz="1600" dirty="0" smtClean="0">
                <a:latin typeface="+mn-lt"/>
              </a:rPr>
              <a:t>(2) = </a:t>
            </a:r>
            <a:r>
              <a:rPr lang="de-DE" sz="1600" b="1" dirty="0" smtClean="0">
                <a:latin typeface="+mn-lt"/>
              </a:rPr>
              <a:t>Düsseldorf</a:t>
            </a:r>
          </a:p>
          <a:p>
            <a:pPr lvl="4"/>
            <a:r>
              <a:rPr lang="de-DE" sz="1600" i="1" dirty="0" smtClean="0">
                <a:latin typeface="+mn-lt"/>
              </a:rPr>
              <a:t>	</a:t>
            </a:r>
            <a:r>
              <a:rPr lang="de-DE" sz="1600" i="1" dirty="0" err="1" smtClean="0">
                <a:latin typeface="+mn-lt"/>
              </a:rPr>
              <a:t>Rensded</a:t>
            </a:r>
            <a:r>
              <a:rPr lang="de-DE" sz="1600" dirty="0" smtClean="0">
                <a:latin typeface="+mn-lt"/>
              </a:rPr>
              <a:t> (12) = </a:t>
            </a:r>
            <a:r>
              <a:rPr lang="de-DE" sz="1600" b="1" dirty="0" smtClean="0">
                <a:latin typeface="+mn-lt"/>
              </a:rPr>
              <a:t>Dresden</a:t>
            </a:r>
          </a:p>
          <a:p>
            <a:pPr lvl="4"/>
            <a:r>
              <a:rPr lang="de-DE" sz="1600" i="1" dirty="0" smtClean="0">
                <a:latin typeface="+mn-lt"/>
              </a:rPr>
              <a:t>	</a:t>
            </a:r>
            <a:r>
              <a:rPr lang="de-DE" sz="1600" i="1" dirty="0" err="1" smtClean="0">
                <a:latin typeface="+mn-lt"/>
              </a:rPr>
              <a:t>Mahgrub</a:t>
            </a:r>
            <a:r>
              <a:rPr lang="de-DE" sz="1600" dirty="0" smtClean="0">
                <a:latin typeface="+mn-lt"/>
              </a:rPr>
              <a:t> (13) = </a:t>
            </a:r>
            <a:r>
              <a:rPr lang="de-DE" sz="1600" b="1" dirty="0" smtClean="0">
                <a:latin typeface="+mn-lt"/>
              </a:rPr>
              <a:t>Hamburg </a:t>
            </a:r>
            <a:endParaRPr lang="de-DE" sz="1600" b="1" dirty="0">
              <a:latin typeface="+mn-lt"/>
            </a:endParaRPr>
          </a:p>
        </p:txBody>
      </p:sp>
      <p:sp>
        <p:nvSpPr>
          <p:cNvPr id="28" name="Textfeld 27"/>
          <p:cNvSpPr txBox="1"/>
          <p:nvPr/>
        </p:nvSpPr>
        <p:spPr>
          <a:xfrm>
            <a:off x="2339752" y="2579362"/>
            <a:ext cx="6408712" cy="369332"/>
          </a:xfrm>
          <a:prstGeom prst="rect">
            <a:avLst/>
          </a:prstGeom>
          <a:noFill/>
        </p:spPr>
        <p:txBody>
          <a:bodyPr wrap="square" rtlCol="0">
            <a:spAutoFit/>
          </a:bodyPr>
          <a:lstStyle/>
          <a:p>
            <a:r>
              <a:rPr lang="de-DE" sz="1600" dirty="0" smtClean="0">
                <a:latin typeface="+mn-lt"/>
              </a:rPr>
              <a:t>Bsp.: Finde im Übungsblatt 02 das </a:t>
            </a:r>
            <a:r>
              <a:rPr lang="de-DE" sz="1600" b="1" dirty="0" smtClean="0">
                <a:latin typeface="+mn-lt"/>
              </a:rPr>
              <a:t>TRIO</a:t>
            </a:r>
            <a:r>
              <a:rPr lang="de-DE" sz="1600" dirty="0" smtClean="0">
                <a:latin typeface="+mn-lt"/>
              </a:rPr>
              <a:t> für die </a:t>
            </a:r>
            <a:r>
              <a:rPr lang="de-DE" sz="1600" b="1" dirty="0" smtClean="0">
                <a:latin typeface="+mn-lt"/>
              </a:rPr>
              <a:t>KATEGORIE </a:t>
            </a:r>
            <a:r>
              <a:rPr lang="de-DE" b="1" dirty="0" smtClean="0">
                <a:latin typeface="+mn-lt"/>
              </a:rPr>
              <a:t>„</a:t>
            </a:r>
            <a:r>
              <a:rPr lang="de-DE" b="1" i="1" dirty="0" err="1" smtClean="0">
                <a:latin typeface="+mn-lt"/>
              </a:rPr>
              <a:t>dt.Städte</a:t>
            </a:r>
            <a:r>
              <a:rPr lang="de-DE" b="1" dirty="0" smtClean="0">
                <a:latin typeface="+mn-lt"/>
              </a:rPr>
              <a:t>“!</a:t>
            </a:r>
            <a:endParaRPr lang="de-DE" dirty="0">
              <a:latin typeface="+mn-lt"/>
            </a:endParaRPr>
          </a:p>
        </p:txBody>
      </p:sp>
      <p:sp>
        <p:nvSpPr>
          <p:cNvPr id="29" name="Textfeld 28"/>
          <p:cNvSpPr txBox="1"/>
          <p:nvPr/>
        </p:nvSpPr>
        <p:spPr>
          <a:xfrm>
            <a:off x="179512" y="768072"/>
            <a:ext cx="8712968" cy="1673141"/>
          </a:xfrm>
          <a:prstGeom prst="rect">
            <a:avLst/>
          </a:prstGeom>
          <a:solidFill>
            <a:schemeClr val="bg1">
              <a:lumMod val="85000"/>
            </a:schemeClr>
          </a:solidFill>
        </p:spPr>
        <p:txBody>
          <a:bodyPr wrap="square" lIns="108000" tIns="36000" rIns="108000" bIns="36000" rtlCol="0">
            <a:spAutoFit/>
          </a:bodyPr>
          <a:lstStyle/>
          <a:p>
            <a:pPr algn="just"/>
            <a:r>
              <a:rPr lang="de-DE" sz="1600" dirty="0" smtClean="0">
                <a:latin typeface="+mn-lt"/>
              </a:rPr>
              <a:t>In jedem Übungsblatt stehen </a:t>
            </a:r>
            <a:r>
              <a:rPr lang="de-DE" sz="1600" b="1" dirty="0" smtClean="0">
                <a:latin typeface="+mn-lt"/>
              </a:rPr>
              <a:t>30 Begriffe</a:t>
            </a:r>
            <a:r>
              <a:rPr lang="de-DE" sz="1600" dirty="0" smtClean="0">
                <a:latin typeface="+mn-lt"/>
              </a:rPr>
              <a:t>, alle mit verdrehten Buchstaben, </a:t>
            </a:r>
            <a:r>
              <a:rPr lang="de-DE" sz="1600" b="1" i="1" dirty="0" smtClean="0">
                <a:latin typeface="+mn-lt"/>
              </a:rPr>
              <a:t>WirrText</a:t>
            </a:r>
            <a:r>
              <a:rPr lang="de-DE" sz="1600" dirty="0" smtClean="0">
                <a:latin typeface="+mn-lt"/>
              </a:rPr>
              <a:t> genannt. Die 30 Begriffe bilden </a:t>
            </a:r>
            <a:r>
              <a:rPr lang="de-DE" sz="1600" b="1" dirty="0" smtClean="0">
                <a:latin typeface="+mn-lt"/>
              </a:rPr>
              <a:t>10 TRIOs</a:t>
            </a:r>
            <a:r>
              <a:rPr lang="de-DE" sz="1600" dirty="0" smtClean="0">
                <a:latin typeface="+mn-lt"/>
              </a:rPr>
              <a:t>. Jedes TRIO gehört zu einer bestimmten </a:t>
            </a:r>
            <a:r>
              <a:rPr lang="de-DE" sz="1600" b="1" dirty="0" smtClean="0">
                <a:latin typeface="+mn-lt"/>
              </a:rPr>
              <a:t>Kategorie</a:t>
            </a:r>
            <a:r>
              <a:rPr lang="de-DE" sz="1600" dirty="0" smtClean="0">
                <a:latin typeface="+mn-lt"/>
              </a:rPr>
              <a:t>. Jeder einzelne Begriff trägt eine Zahl.  Es gibt </a:t>
            </a:r>
            <a:r>
              <a:rPr lang="de-DE" sz="1600" b="1" dirty="0" smtClean="0">
                <a:latin typeface="+mn-lt"/>
              </a:rPr>
              <a:t>zwei Aufgabentypen</a:t>
            </a:r>
            <a:r>
              <a:rPr lang="de-DE" sz="1600" dirty="0" smtClean="0">
                <a:latin typeface="+mn-lt"/>
              </a:rPr>
              <a:t>:</a:t>
            </a:r>
          </a:p>
          <a:p>
            <a:pPr algn="just"/>
            <a:endParaRPr lang="de-DE" sz="800" dirty="0" smtClean="0">
              <a:latin typeface="+mn-lt"/>
            </a:endParaRPr>
          </a:p>
          <a:p>
            <a:pPr algn="just"/>
            <a:r>
              <a:rPr lang="de-DE" sz="1600" b="1" dirty="0" smtClean="0">
                <a:latin typeface="+mn-lt"/>
              </a:rPr>
              <a:t>Aufgabentyp 1:    Eine Kategorie wird genannt;</a:t>
            </a:r>
            <a:r>
              <a:rPr lang="de-DE" sz="1600" dirty="0" smtClean="0">
                <a:latin typeface="+mn-lt"/>
              </a:rPr>
              <a:t> man muss dazu das TRIO finden. </a:t>
            </a:r>
          </a:p>
          <a:p>
            <a:pPr algn="just"/>
            <a:r>
              <a:rPr lang="de-DE" sz="1600" b="1" dirty="0" smtClean="0">
                <a:latin typeface="+mn-lt"/>
              </a:rPr>
              <a:t>Aufgabentyp 2:  Eine Zahl wird genannt;</a:t>
            </a:r>
            <a:r>
              <a:rPr lang="de-DE" sz="1600" dirty="0" smtClean="0">
                <a:latin typeface="+mn-lt"/>
              </a:rPr>
              <a:t> man muss erkennen, zu welcher Kategorie der Begriff bei dieser Zahl gehört und dann die anderen beiden Begriffe dieses TRIOs finden. </a:t>
            </a:r>
          </a:p>
        </p:txBody>
      </p:sp>
      <p:sp>
        <p:nvSpPr>
          <p:cNvPr id="27" name="Textfeld 26"/>
          <p:cNvSpPr txBox="1"/>
          <p:nvPr/>
        </p:nvSpPr>
        <p:spPr>
          <a:xfrm>
            <a:off x="215137" y="4732574"/>
            <a:ext cx="2767007" cy="461665"/>
          </a:xfrm>
          <a:prstGeom prst="rect">
            <a:avLst/>
          </a:prstGeom>
          <a:noFill/>
        </p:spPr>
        <p:txBody>
          <a:bodyPr wrap="square" rtlCol="0">
            <a:spAutoFit/>
          </a:bodyPr>
          <a:lstStyle/>
          <a:p>
            <a:r>
              <a:rPr lang="de-DE" sz="2400" b="1" dirty="0" smtClean="0">
                <a:solidFill>
                  <a:srgbClr val="002060"/>
                </a:solidFill>
                <a:latin typeface="+mn-lt"/>
              </a:rPr>
              <a:t>Aufgabentyp 2</a:t>
            </a:r>
            <a:endParaRPr lang="de-DE" sz="2400" b="1" dirty="0">
              <a:solidFill>
                <a:srgbClr val="002060"/>
              </a:solidFill>
              <a:latin typeface="+mn-lt"/>
            </a:endParaRPr>
          </a:p>
        </p:txBody>
      </p:sp>
      <p:sp>
        <p:nvSpPr>
          <p:cNvPr id="38" name="Textfeld 37"/>
          <p:cNvSpPr txBox="1"/>
          <p:nvPr/>
        </p:nvSpPr>
        <p:spPr>
          <a:xfrm>
            <a:off x="2411760" y="4818638"/>
            <a:ext cx="5112568" cy="338554"/>
          </a:xfrm>
          <a:prstGeom prst="rect">
            <a:avLst/>
          </a:prstGeom>
          <a:noFill/>
        </p:spPr>
        <p:txBody>
          <a:bodyPr wrap="square" rtlCol="0">
            <a:spAutoFit/>
          </a:bodyPr>
          <a:lstStyle/>
          <a:p>
            <a:r>
              <a:rPr lang="de-DE" sz="1600" dirty="0" smtClean="0">
                <a:latin typeface="+mn-lt"/>
              </a:rPr>
              <a:t>Bsp.: Finde im Übungsblatt 02 das </a:t>
            </a:r>
            <a:r>
              <a:rPr lang="de-DE" sz="1600" b="1" dirty="0" smtClean="0">
                <a:latin typeface="+mn-lt"/>
              </a:rPr>
              <a:t>TRIO</a:t>
            </a:r>
            <a:r>
              <a:rPr lang="de-DE" sz="1600" dirty="0" smtClean="0">
                <a:latin typeface="+mn-lt"/>
              </a:rPr>
              <a:t> für die </a:t>
            </a:r>
            <a:r>
              <a:rPr lang="de-DE" sz="1600" b="1" dirty="0" smtClean="0">
                <a:latin typeface="+mn-lt"/>
              </a:rPr>
              <a:t>Zahl 11</a:t>
            </a:r>
            <a:r>
              <a:rPr lang="de-DE" sz="1600" dirty="0" smtClean="0">
                <a:latin typeface="+mn-lt"/>
              </a:rPr>
              <a:t>.</a:t>
            </a:r>
            <a:endParaRPr lang="de-DE" sz="1600" dirty="0">
              <a:latin typeface="+mn-lt"/>
            </a:endParaRPr>
          </a:p>
        </p:txBody>
      </p:sp>
      <p:sp>
        <p:nvSpPr>
          <p:cNvPr id="45" name="Textfeld 44"/>
          <p:cNvSpPr txBox="1"/>
          <p:nvPr/>
        </p:nvSpPr>
        <p:spPr>
          <a:xfrm>
            <a:off x="467544" y="5231083"/>
            <a:ext cx="8136904" cy="1569660"/>
          </a:xfrm>
          <a:prstGeom prst="rect">
            <a:avLst/>
          </a:prstGeom>
          <a:noFill/>
        </p:spPr>
        <p:txBody>
          <a:bodyPr wrap="square" rtlCol="0">
            <a:spAutoFit/>
          </a:bodyPr>
          <a:lstStyle/>
          <a:p>
            <a:r>
              <a:rPr lang="de-DE" sz="1600" dirty="0" smtClean="0">
                <a:latin typeface="+mn-lt"/>
              </a:rPr>
              <a:t>Bei der 11 steht</a:t>
            </a:r>
            <a:r>
              <a:rPr lang="de-DE" sz="1600" b="1" dirty="0" smtClean="0">
                <a:latin typeface="+mn-lt"/>
              </a:rPr>
              <a:t> </a:t>
            </a:r>
            <a:r>
              <a:rPr lang="de-DE" sz="1600" b="1" i="1" dirty="0" smtClean="0">
                <a:latin typeface="+mn-lt"/>
              </a:rPr>
              <a:t>Kleen</a:t>
            </a:r>
            <a:r>
              <a:rPr lang="de-DE" sz="1600" dirty="0" smtClean="0">
                <a:latin typeface="+mn-lt"/>
              </a:rPr>
              <a:t>. Entweder sehen wir schnell, dass daraus </a:t>
            </a:r>
            <a:r>
              <a:rPr lang="de-DE" sz="1600" b="1" dirty="0" smtClean="0">
                <a:latin typeface="+mn-lt"/>
              </a:rPr>
              <a:t>Nelke</a:t>
            </a:r>
            <a:r>
              <a:rPr lang="de-DE" sz="1600" dirty="0" smtClean="0">
                <a:latin typeface="+mn-lt"/>
              </a:rPr>
              <a:t> gebildet werden kann und kennen die Kategorie (Blumen), oder wir müssen die einzelnen Kategorien des Übungsblattes darauf „abklopfen“, ob</a:t>
            </a:r>
            <a:r>
              <a:rPr lang="de-DE" sz="1600" b="1" i="1" dirty="0" smtClean="0">
                <a:latin typeface="+mn-lt"/>
              </a:rPr>
              <a:t> Kleen</a:t>
            </a:r>
            <a:r>
              <a:rPr lang="de-DE" sz="1600" dirty="0" smtClean="0">
                <a:latin typeface="+mn-lt"/>
              </a:rPr>
              <a:t> ein Begriff aus der jeweiligen Kategorie sein könnte,</a:t>
            </a:r>
          </a:p>
          <a:p>
            <a:r>
              <a:rPr lang="de-DE" sz="1600" dirty="0" smtClean="0">
                <a:latin typeface="+mn-lt"/>
              </a:rPr>
              <a:t>Wir haben also „</a:t>
            </a:r>
            <a:r>
              <a:rPr lang="de-DE" sz="1600" b="1" dirty="0" smtClean="0">
                <a:latin typeface="+mn-lt"/>
              </a:rPr>
              <a:t>Nelke</a:t>
            </a:r>
            <a:r>
              <a:rPr lang="de-DE" sz="1600" dirty="0" smtClean="0">
                <a:latin typeface="+mn-lt"/>
              </a:rPr>
              <a:t>“ gefunden, die Kategorie ist somit </a:t>
            </a:r>
            <a:r>
              <a:rPr lang="de-DE" sz="1600" b="1" i="1" dirty="0" smtClean="0">
                <a:latin typeface="+mn-lt"/>
              </a:rPr>
              <a:t>Blumen</a:t>
            </a:r>
            <a:r>
              <a:rPr lang="de-DE" sz="1600" dirty="0" smtClean="0">
                <a:latin typeface="+mn-lt"/>
              </a:rPr>
              <a:t>. </a:t>
            </a:r>
          </a:p>
          <a:p>
            <a:r>
              <a:rPr lang="de-DE" sz="1600" dirty="0" smtClean="0">
                <a:latin typeface="+mn-lt"/>
              </a:rPr>
              <a:t>Wir suchen die anderen beiden Blumen und finden  </a:t>
            </a:r>
            <a:r>
              <a:rPr lang="de-DE" sz="1600" b="1" i="1" dirty="0" err="1" smtClean="0">
                <a:latin typeface="+mn-lt"/>
              </a:rPr>
              <a:t>Ellii</a:t>
            </a:r>
            <a:r>
              <a:rPr lang="de-DE" sz="1600" dirty="0" smtClean="0">
                <a:latin typeface="+mn-lt"/>
              </a:rPr>
              <a:t> (29) = </a:t>
            </a:r>
            <a:r>
              <a:rPr lang="de-DE" sz="1600" b="1" dirty="0" smtClean="0">
                <a:latin typeface="+mn-lt"/>
              </a:rPr>
              <a:t>Lilie</a:t>
            </a:r>
            <a:r>
              <a:rPr lang="de-DE" sz="1600" dirty="0" smtClean="0">
                <a:latin typeface="+mn-lt"/>
              </a:rPr>
              <a:t> und </a:t>
            </a:r>
            <a:r>
              <a:rPr lang="de-DE" sz="1600" b="1" i="1" dirty="0" err="1" smtClean="0">
                <a:latin typeface="+mn-lt"/>
              </a:rPr>
              <a:t>Nechviel</a:t>
            </a:r>
            <a:r>
              <a:rPr lang="de-DE" sz="1600" b="1" dirty="0" smtClean="0">
                <a:latin typeface="+mn-lt"/>
              </a:rPr>
              <a:t> </a:t>
            </a:r>
            <a:r>
              <a:rPr lang="de-DE" sz="1600" dirty="0" smtClean="0">
                <a:latin typeface="+mn-lt"/>
              </a:rPr>
              <a:t>(6) = </a:t>
            </a:r>
            <a:r>
              <a:rPr lang="de-DE" sz="1600" b="1" dirty="0" smtClean="0">
                <a:latin typeface="+mn-lt"/>
              </a:rPr>
              <a:t>Veilchen</a:t>
            </a:r>
            <a:r>
              <a:rPr lang="de-DE" sz="1600" dirty="0" smtClean="0">
                <a:latin typeface="+mn-lt"/>
              </a:rPr>
              <a:t>.</a:t>
            </a:r>
          </a:p>
          <a:p>
            <a:r>
              <a:rPr lang="de-DE" sz="1600" dirty="0" smtClean="0">
                <a:latin typeface="+mn-lt"/>
              </a:rPr>
              <a:t>Also ist unser </a:t>
            </a:r>
            <a:r>
              <a:rPr lang="de-DE" sz="1600" i="1" dirty="0" smtClean="0">
                <a:latin typeface="+mn-lt"/>
              </a:rPr>
              <a:t>TRIO zur Zahl 11</a:t>
            </a:r>
            <a:r>
              <a:rPr lang="de-DE" sz="1600" b="1" dirty="0" smtClean="0">
                <a:latin typeface="+mn-lt"/>
              </a:rPr>
              <a:t> Nelke</a:t>
            </a:r>
            <a:r>
              <a:rPr lang="de-DE" sz="1600" dirty="0" smtClean="0">
                <a:latin typeface="+mn-lt"/>
              </a:rPr>
              <a:t>, </a:t>
            </a:r>
            <a:r>
              <a:rPr lang="de-DE" sz="1600" b="1" dirty="0" smtClean="0">
                <a:latin typeface="+mn-lt"/>
              </a:rPr>
              <a:t>Lilie</a:t>
            </a:r>
            <a:r>
              <a:rPr lang="de-DE" sz="1600" dirty="0" smtClean="0">
                <a:latin typeface="+mn-lt"/>
              </a:rPr>
              <a:t> und </a:t>
            </a:r>
            <a:r>
              <a:rPr lang="de-DE" sz="1600" b="1" dirty="0" smtClean="0">
                <a:latin typeface="+mn-lt"/>
              </a:rPr>
              <a:t>Veilchen</a:t>
            </a:r>
            <a:r>
              <a:rPr lang="de-DE" sz="1600" dirty="0" smtClean="0">
                <a:latin typeface="+mn-lt"/>
              </a:rPr>
              <a:t>. </a:t>
            </a:r>
            <a:endParaRPr lang="de-DE" sz="1600" dirty="0">
              <a:latin typeface="+mn-lt"/>
            </a:endParaRPr>
          </a:p>
        </p:txBody>
      </p:sp>
      <p:sp>
        <p:nvSpPr>
          <p:cNvPr id="46" name="Textfeld 45"/>
          <p:cNvSpPr txBox="1"/>
          <p:nvPr/>
        </p:nvSpPr>
        <p:spPr>
          <a:xfrm>
            <a:off x="8460432" y="2518387"/>
            <a:ext cx="466794" cy="646331"/>
          </a:xfrm>
          <a:prstGeom prst="rect">
            <a:avLst/>
          </a:prstGeom>
          <a:noFill/>
        </p:spPr>
        <p:txBody>
          <a:bodyPr wrap="none" rtlCol="0">
            <a:spAutoFit/>
          </a:bodyPr>
          <a:lstStyle/>
          <a:p>
            <a:r>
              <a:rPr lang="de-DE" sz="3600" b="1" dirty="0" smtClean="0">
                <a:solidFill>
                  <a:srgbClr val="C00000"/>
                </a:solidFill>
              </a:rPr>
              <a:t>?</a:t>
            </a:r>
            <a:endParaRPr lang="de-DE" sz="3600" b="1" dirty="0">
              <a:solidFill>
                <a:srgbClr val="C00000"/>
              </a:solidFill>
            </a:endParaRPr>
          </a:p>
        </p:txBody>
      </p:sp>
      <p:sp>
        <p:nvSpPr>
          <p:cNvPr id="47" name="Textfeld 46"/>
          <p:cNvSpPr txBox="1"/>
          <p:nvPr/>
        </p:nvSpPr>
        <p:spPr>
          <a:xfrm>
            <a:off x="7057534" y="4726885"/>
            <a:ext cx="466794" cy="646331"/>
          </a:xfrm>
          <a:prstGeom prst="rect">
            <a:avLst/>
          </a:prstGeom>
          <a:noFill/>
        </p:spPr>
        <p:txBody>
          <a:bodyPr wrap="none" rtlCol="0">
            <a:spAutoFit/>
          </a:bodyPr>
          <a:lstStyle/>
          <a:p>
            <a:r>
              <a:rPr lang="de-DE" sz="3600" b="1" dirty="0" smtClean="0">
                <a:solidFill>
                  <a:srgbClr val="C00000"/>
                </a:solidFill>
              </a:rPr>
              <a:t>?</a:t>
            </a:r>
            <a:endParaRPr lang="de-DE" sz="3600" b="1" dirty="0">
              <a:solidFill>
                <a:srgbClr val="C00000"/>
              </a:solidFill>
            </a:endParaRPr>
          </a:p>
        </p:txBody>
      </p:sp>
      <p:sp>
        <p:nvSpPr>
          <p:cNvPr id="48" name="Textfeld 47"/>
          <p:cNvSpPr txBox="1"/>
          <p:nvPr/>
        </p:nvSpPr>
        <p:spPr>
          <a:xfrm>
            <a:off x="132588" y="3284984"/>
            <a:ext cx="372218" cy="769441"/>
          </a:xfrm>
          <a:prstGeom prst="rect">
            <a:avLst/>
          </a:prstGeom>
          <a:noFill/>
        </p:spPr>
        <p:txBody>
          <a:bodyPr wrap="none" rtlCol="0">
            <a:spAutoFit/>
          </a:bodyPr>
          <a:lstStyle/>
          <a:p>
            <a:r>
              <a:rPr lang="de-DE" sz="4400" b="1" dirty="0" smtClean="0">
                <a:solidFill>
                  <a:srgbClr val="0070C0"/>
                </a:solidFill>
              </a:rPr>
              <a:t>!</a:t>
            </a:r>
            <a:endParaRPr lang="de-DE" sz="4400" b="1" dirty="0">
              <a:solidFill>
                <a:srgbClr val="0070C0"/>
              </a:solidFill>
            </a:endParaRPr>
          </a:p>
        </p:txBody>
      </p:sp>
      <p:sp>
        <p:nvSpPr>
          <p:cNvPr id="49" name="Textfeld 48"/>
          <p:cNvSpPr txBox="1"/>
          <p:nvPr/>
        </p:nvSpPr>
        <p:spPr>
          <a:xfrm>
            <a:off x="132588" y="5495223"/>
            <a:ext cx="372218" cy="769441"/>
          </a:xfrm>
          <a:prstGeom prst="rect">
            <a:avLst/>
          </a:prstGeom>
          <a:noFill/>
        </p:spPr>
        <p:txBody>
          <a:bodyPr wrap="none" rtlCol="0">
            <a:spAutoFit/>
          </a:bodyPr>
          <a:lstStyle/>
          <a:p>
            <a:r>
              <a:rPr lang="de-DE" sz="4400" b="1" dirty="0" smtClean="0">
                <a:solidFill>
                  <a:srgbClr val="0070C0"/>
                </a:solidFill>
              </a:rPr>
              <a:t>!</a:t>
            </a:r>
            <a:endParaRPr lang="de-DE" sz="4400" b="1" dirty="0">
              <a:solidFill>
                <a:srgbClr val="0070C0"/>
              </a:solidFill>
            </a:endParaRPr>
          </a:p>
        </p:txBody>
      </p:sp>
      <p:cxnSp>
        <p:nvCxnSpPr>
          <p:cNvPr id="51" name="Gerade Verbindung 50"/>
          <p:cNvCxnSpPr/>
          <p:nvPr/>
        </p:nvCxnSpPr>
        <p:spPr>
          <a:xfrm>
            <a:off x="179512" y="4545503"/>
            <a:ext cx="8568952" cy="0"/>
          </a:xfrm>
          <a:prstGeom prst="line">
            <a:avLst/>
          </a:prstGeom>
          <a:ln w="635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52" name="Picture 2" descr="G:\___FindeDAS\AAA_AduNeuro-Spa\AAA-FERTIGE PARCOURS_ppt\AduNeuro-Spas XS-S-M-L-XL - komplette Pakete\AduNeuro-Spas XS - XL _ Üb.Bl. bunt sortiert\Onlineshop-Logo.jpg"/>
          <p:cNvPicPr>
            <a:picLocks noChangeAspect="1" noChangeArrowheads="1"/>
          </p:cNvPicPr>
          <p:nvPr/>
        </p:nvPicPr>
        <p:blipFill>
          <a:blip r:embed="rId2" cstate="print"/>
          <a:srcRect/>
          <a:stretch>
            <a:fillRect/>
          </a:stretch>
        </p:blipFill>
        <p:spPr bwMode="auto">
          <a:xfrm>
            <a:off x="8320414" y="40944"/>
            <a:ext cx="768994" cy="723760"/>
          </a:xfrm>
          <a:prstGeom prst="rect">
            <a:avLst/>
          </a:prstGeom>
          <a:noFill/>
        </p:spPr>
      </p:pic>
      <p:sp>
        <p:nvSpPr>
          <p:cNvPr id="18" name="Textfeld 17"/>
          <p:cNvSpPr txBox="1"/>
          <p:nvPr/>
        </p:nvSpPr>
        <p:spPr>
          <a:xfrm>
            <a:off x="108262" y="63031"/>
            <a:ext cx="2820187" cy="584775"/>
          </a:xfrm>
          <a:prstGeom prst="rect">
            <a:avLst/>
          </a:prstGeom>
          <a:noFill/>
          <a:ln w="19050">
            <a:noFill/>
          </a:ln>
          <a:effectLst/>
        </p:spPr>
        <p:txBody>
          <a:bodyPr wrap="square" lIns="36000" rIns="36000" rtlCol="0">
            <a:spAutoFit/>
          </a:bodyPr>
          <a:lstStyle/>
          <a:p>
            <a:pPr algn="ctr"/>
            <a:r>
              <a:rPr lang="de-DE" sz="3200" b="1" dirty="0" smtClean="0">
                <a:latin typeface="+mn-lt"/>
              </a:rPr>
              <a:t>Finde?dasTRIO!</a:t>
            </a:r>
            <a:endParaRPr lang="de-DE" sz="3200" b="1" dirty="0">
              <a:latin typeface="+mn-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 name="Abgerundetes Rechteck 200"/>
          <p:cNvSpPr/>
          <p:nvPr/>
        </p:nvSpPr>
        <p:spPr>
          <a:xfrm rot="5400000">
            <a:off x="4968042" y="224646"/>
            <a:ext cx="3240361" cy="4752528"/>
          </a:xfrm>
          <a:prstGeom prst="roundRect">
            <a:avLst/>
          </a:prstGeom>
          <a:solidFill>
            <a:schemeClr val="accent6">
              <a:lumMod val="40000"/>
              <a:lumOff val="60000"/>
            </a:schemeClr>
          </a:solidFill>
          <a:ln w="889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195" name="Abgerundetes Rechteck 194"/>
          <p:cNvSpPr/>
          <p:nvPr/>
        </p:nvSpPr>
        <p:spPr>
          <a:xfrm>
            <a:off x="-36512" y="980728"/>
            <a:ext cx="4248472" cy="2808312"/>
          </a:xfrm>
          <a:prstGeom prst="roundRect">
            <a:avLst/>
          </a:prstGeom>
          <a:solidFill>
            <a:srgbClr val="FFC000"/>
          </a:solidFill>
          <a:ln w="889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192" name="Abgerundetes Rechteck 191"/>
          <p:cNvSpPr/>
          <p:nvPr/>
        </p:nvSpPr>
        <p:spPr>
          <a:xfrm>
            <a:off x="35496" y="2804972"/>
            <a:ext cx="4306420" cy="4008404"/>
          </a:xfrm>
          <a:prstGeom prst="roundRect">
            <a:avLst/>
          </a:prstGeom>
          <a:solidFill>
            <a:schemeClr val="accent6">
              <a:lumMod val="40000"/>
              <a:lumOff val="60000"/>
            </a:schemeClr>
          </a:solidFill>
          <a:ln w="889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189" name="Abgerundetes Rechteck 188"/>
          <p:cNvSpPr/>
          <p:nvPr/>
        </p:nvSpPr>
        <p:spPr>
          <a:xfrm>
            <a:off x="5076056" y="3460532"/>
            <a:ext cx="3960440" cy="3240360"/>
          </a:xfrm>
          <a:prstGeom prst="roundRect">
            <a:avLst/>
          </a:prstGeom>
          <a:solidFill>
            <a:srgbClr val="FFC000"/>
          </a:solidFill>
          <a:ln w="635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19" name="Ellipse 218"/>
          <p:cNvSpPr/>
          <p:nvPr/>
        </p:nvSpPr>
        <p:spPr>
          <a:xfrm rot="16716575">
            <a:off x="3117987" y="5457138"/>
            <a:ext cx="1257365" cy="1434046"/>
          </a:xfrm>
          <a:prstGeom prst="ellipse">
            <a:avLst/>
          </a:prstGeom>
          <a:solidFill>
            <a:srgbClr val="FF0000"/>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21" name="Ellipse 220"/>
          <p:cNvSpPr/>
          <p:nvPr/>
        </p:nvSpPr>
        <p:spPr>
          <a:xfrm>
            <a:off x="5940152" y="3501008"/>
            <a:ext cx="1584176" cy="1368152"/>
          </a:xfrm>
          <a:prstGeom prst="ellipse">
            <a:avLst/>
          </a:prstGeom>
          <a:solidFill>
            <a:srgbClr val="FF0000"/>
          </a:solidFill>
          <a:ln w="508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23" name="Ellipse 222"/>
          <p:cNvSpPr/>
          <p:nvPr/>
        </p:nvSpPr>
        <p:spPr>
          <a:xfrm>
            <a:off x="5004048" y="4725144"/>
            <a:ext cx="1800200" cy="1440160"/>
          </a:xfrm>
          <a:prstGeom prst="ellipse">
            <a:avLst/>
          </a:prstGeom>
          <a:solidFill>
            <a:srgbClr val="FF99CC"/>
          </a:solidFill>
          <a:ln w="50800">
            <a:solidFill>
              <a:srgbClr val="CD0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27" name="Ellipse 226"/>
          <p:cNvSpPr/>
          <p:nvPr/>
        </p:nvSpPr>
        <p:spPr>
          <a:xfrm>
            <a:off x="4355976" y="5585111"/>
            <a:ext cx="1656184" cy="1272889"/>
          </a:xfrm>
          <a:prstGeom prst="ellipse">
            <a:avLst/>
          </a:prstGeom>
          <a:solidFill>
            <a:srgbClr val="00CC00"/>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29" name="Ellipse 228"/>
          <p:cNvSpPr/>
          <p:nvPr/>
        </p:nvSpPr>
        <p:spPr>
          <a:xfrm>
            <a:off x="5292080" y="1988840"/>
            <a:ext cx="1728192" cy="1512168"/>
          </a:xfrm>
          <a:prstGeom prst="ellipse">
            <a:avLst/>
          </a:prstGeom>
          <a:solidFill>
            <a:srgbClr val="0000FF"/>
          </a:solid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36" name="Ellipse 235"/>
          <p:cNvSpPr/>
          <p:nvPr/>
        </p:nvSpPr>
        <p:spPr>
          <a:xfrm rot="16200000">
            <a:off x="7482676" y="3963412"/>
            <a:ext cx="1235433" cy="1872206"/>
          </a:xfrm>
          <a:prstGeom prst="ellipse">
            <a:avLst/>
          </a:prstGeom>
          <a:solidFill>
            <a:srgbClr val="0000FF"/>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38" name="Ellipse 237"/>
          <p:cNvSpPr/>
          <p:nvPr/>
        </p:nvSpPr>
        <p:spPr>
          <a:xfrm rot="16842287">
            <a:off x="4825702" y="3612615"/>
            <a:ext cx="1235433" cy="1393593"/>
          </a:xfrm>
          <a:prstGeom prst="ellipse">
            <a:avLst/>
          </a:prstGeom>
          <a:solidFill>
            <a:srgbClr val="CD03A7"/>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14" name="Ellipse 213"/>
          <p:cNvSpPr/>
          <p:nvPr/>
        </p:nvSpPr>
        <p:spPr>
          <a:xfrm rot="16200000">
            <a:off x="262626" y="2086257"/>
            <a:ext cx="1152128" cy="1677374"/>
          </a:xfrm>
          <a:prstGeom prst="ellipse">
            <a:avLst/>
          </a:prstGeom>
          <a:solidFill>
            <a:srgbClr val="00CC00"/>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16" name="Ellipse 215"/>
          <p:cNvSpPr/>
          <p:nvPr/>
        </p:nvSpPr>
        <p:spPr>
          <a:xfrm rot="16375146">
            <a:off x="6272008" y="5255308"/>
            <a:ext cx="1129644" cy="1815618"/>
          </a:xfrm>
          <a:prstGeom prst="ellipse">
            <a:avLst/>
          </a:prstGeom>
          <a:solidFill>
            <a:schemeClr val="accent6">
              <a:lumMod val="75000"/>
            </a:schemeClr>
          </a:solidFill>
          <a:ln w="50800">
            <a:solidFill>
              <a:srgbClr val="00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17" name="Ellipse 216"/>
          <p:cNvSpPr/>
          <p:nvPr/>
        </p:nvSpPr>
        <p:spPr>
          <a:xfrm rot="350593">
            <a:off x="7575128" y="5302544"/>
            <a:ext cx="1390784" cy="1371592"/>
          </a:xfrm>
          <a:prstGeom prst="ellipse">
            <a:avLst/>
          </a:prstGeom>
          <a:solidFill>
            <a:srgbClr val="0000FF"/>
          </a:solidFill>
          <a:ln w="508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00" name="Textfeld 6"/>
          <p:cNvSpPr txBox="1">
            <a:spLocks noChangeArrowheads="1"/>
          </p:cNvSpPr>
          <p:nvPr/>
        </p:nvSpPr>
        <p:spPr bwMode="auto">
          <a:xfrm rot="639411">
            <a:off x="117429" y="2821183"/>
            <a:ext cx="1329082" cy="523220"/>
          </a:xfrm>
          <a:prstGeom prst="rect">
            <a:avLst/>
          </a:prstGeom>
          <a:noFill/>
          <a:ln w="9525">
            <a:noFill/>
            <a:miter lim="800000"/>
            <a:headEnd/>
            <a:tailEnd/>
          </a:ln>
        </p:spPr>
        <p:txBody>
          <a:bodyPr wrap="none">
            <a:spAutoFit/>
          </a:bodyPr>
          <a:lstStyle/>
          <a:p>
            <a:r>
              <a:rPr lang="de-DE" sz="2800" b="1" dirty="0" err="1" smtClean="0">
                <a:solidFill>
                  <a:schemeClr val="bg1"/>
                </a:solidFill>
                <a:effectLst>
                  <a:outerShdw blurRad="38100" dist="38100" dir="2700000" algn="tl">
                    <a:srgbClr val="000000">
                      <a:alpha val="43137"/>
                    </a:srgbClr>
                  </a:outerShdw>
                </a:effectLst>
                <a:latin typeface="Calibri"/>
              </a:rPr>
              <a:t>Beislatz</a:t>
            </a:r>
            <a:endParaRPr lang="de-DE" sz="2800" b="1" dirty="0" smtClean="0">
              <a:solidFill>
                <a:schemeClr val="bg1"/>
              </a:solidFill>
              <a:effectLst>
                <a:outerShdw blurRad="38100" dist="38100" dir="2700000" algn="tl">
                  <a:srgbClr val="000000">
                    <a:alpha val="43137"/>
                  </a:srgbClr>
                </a:outerShdw>
              </a:effectLst>
              <a:latin typeface="+mn-lt"/>
            </a:endParaRPr>
          </a:p>
        </p:txBody>
      </p:sp>
      <p:sp>
        <p:nvSpPr>
          <p:cNvPr id="4102" name="Textfeld 8"/>
          <p:cNvSpPr txBox="1">
            <a:spLocks noChangeArrowheads="1"/>
          </p:cNvSpPr>
          <p:nvPr/>
        </p:nvSpPr>
        <p:spPr bwMode="auto">
          <a:xfrm rot="1629934">
            <a:off x="4475582" y="5836480"/>
            <a:ext cx="1619354" cy="646331"/>
          </a:xfrm>
          <a:prstGeom prst="rect">
            <a:avLst/>
          </a:prstGeom>
          <a:noFill/>
          <a:ln w="9525">
            <a:noFill/>
            <a:miter lim="800000"/>
            <a:headEnd/>
            <a:tailEnd/>
          </a:ln>
        </p:spPr>
        <p:txBody>
          <a:bodyPr wrap="none">
            <a:spAutoFit/>
          </a:bodyPr>
          <a:lstStyle/>
          <a:p>
            <a:pPr algn="ctr" fontAlgn="b"/>
            <a:r>
              <a:rPr lang="de-DE" sz="3600" b="1" dirty="0" err="1" smtClean="0">
                <a:solidFill>
                  <a:schemeClr val="bg1"/>
                </a:solidFill>
                <a:effectLst>
                  <a:outerShdw blurRad="38100" dist="38100" dir="2700000" algn="tl">
                    <a:srgbClr val="000000">
                      <a:alpha val="43137"/>
                    </a:srgbClr>
                  </a:outerShdw>
                </a:effectLst>
                <a:latin typeface="Calibri"/>
              </a:rPr>
              <a:t>Soipacs</a:t>
            </a:r>
            <a:endParaRPr lang="de-DE" sz="3600" b="1" dirty="0">
              <a:solidFill>
                <a:schemeClr val="bg1"/>
              </a:solidFill>
              <a:effectLst>
                <a:outerShdw blurRad="38100" dist="38100" dir="2700000" algn="tl">
                  <a:srgbClr val="000000">
                    <a:alpha val="43137"/>
                  </a:srgbClr>
                </a:outerShdw>
              </a:effectLst>
              <a:latin typeface="Calibri"/>
            </a:endParaRPr>
          </a:p>
        </p:txBody>
      </p:sp>
      <p:sp>
        <p:nvSpPr>
          <p:cNvPr id="4105" name="Textfeld 11"/>
          <p:cNvSpPr txBox="1">
            <a:spLocks noChangeArrowheads="1"/>
          </p:cNvSpPr>
          <p:nvPr/>
        </p:nvSpPr>
        <p:spPr bwMode="auto">
          <a:xfrm>
            <a:off x="6096389" y="5661248"/>
            <a:ext cx="1553823" cy="584775"/>
          </a:xfrm>
          <a:prstGeom prst="rect">
            <a:avLst/>
          </a:prstGeom>
          <a:noFill/>
          <a:ln w="9525">
            <a:noFill/>
            <a:miter lim="800000"/>
            <a:headEnd/>
            <a:tailEnd/>
          </a:ln>
        </p:spPr>
        <p:txBody>
          <a:bodyPr wrap="none">
            <a:spAutoFit/>
          </a:bodyPr>
          <a:lstStyle/>
          <a:p>
            <a:r>
              <a:rPr lang="de-DE" sz="3200" b="1" dirty="0" smtClean="0">
                <a:solidFill>
                  <a:schemeClr val="bg1"/>
                </a:solidFill>
                <a:effectLst>
                  <a:outerShdw blurRad="38100" dist="38100" dir="2700000" algn="tl">
                    <a:srgbClr val="000000">
                      <a:alpha val="43137"/>
                    </a:srgbClr>
                  </a:outerShdw>
                </a:effectLst>
                <a:latin typeface="Calibri"/>
              </a:rPr>
              <a:t>Mooren</a:t>
            </a:r>
            <a:endParaRPr lang="de-DE" sz="3200" b="1" dirty="0" smtClean="0">
              <a:solidFill>
                <a:schemeClr val="bg1"/>
              </a:solidFill>
              <a:effectLst>
                <a:outerShdw blurRad="38100" dist="38100" dir="2700000" algn="tl">
                  <a:srgbClr val="000000">
                    <a:alpha val="43137"/>
                  </a:srgbClr>
                </a:outerShdw>
              </a:effectLst>
              <a:latin typeface="+mn-lt"/>
            </a:endParaRPr>
          </a:p>
        </p:txBody>
      </p:sp>
      <p:sp>
        <p:nvSpPr>
          <p:cNvPr id="4115" name="Textfeld 21"/>
          <p:cNvSpPr txBox="1">
            <a:spLocks noChangeArrowheads="1"/>
          </p:cNvSpPr>
          <p:nvPr/>
        </p:nvSpPr>
        <p:spPr bwMode="auto">
          <a:xfrm>
            <a:off x="3032536" y="5727740"/>
            <a:ext cx="1388072" cy="523220"/>
          </a:xfrm>
          <a:prstGeom prst="rect">
            <a:avLst/>
          </a:prstGeom>
          <a:noFill/>
          <a:ln w="9525">
            <a:noFill/>
            <a:miter lim="800000"/>
            <a:headEnd/>
            <a:tailEnd/>
          </a:ln>
        </p:spPr>
        <p:txBody>
          <a:bodyPr wrap="none">
            <a:spAutoFit/>
          </a:bodyPr>
          <a:lstStyle/>
          <a:p>
            <a:r>
              <a:rPr lang="de-DE" sz="2600" b="1" dirty="0">
                <a:solidFill>
                  <a:schemeClr val="bg1"/>
                </a:solidFill>
                <a:latin typeface="+mn-lt"/>
              </a:rPr>
              <a:t> </a:t>
            </a:r>
            <a:r>
              <a:rPr lang="de-DE" sz="2800" b="1" dirty="0" err="1" smtClean="0">
                <a:solidFill>
                  <a:schemeClr val="bg1"/>
                </a:solidFill>
                <a:latin typeface="Calibri"/>
              </a:rPr>
              <a:t>Rellichs</a:t>
            </a:r>
            <a:endParaRPr lang="de-DE" sz="2600" b="1" dirty="0">
              <a:solidFill>
                <a:schemeClr val="bg1"/>
              </a:solidFill>
              <a:latin typeface="+mn-lt"/>
            </a:endParaRPr>
          </a:p>
        </p:txBody>
      </p:sp>
      <p:sp>
        <p:nvSpPr>
          <p:cNvPr id="4116" name="Textfeld 22"/>
          <p:cNvSpPr txBox="1">
            <a:spLocks noChangeArrowheads="1"/>
          </p:cNvSpPr>
          <p:nvPr/>
        </p:nvSpPr>
        <p:spPr bwMode="auto">
          <a:xfrm>
            <a:off x="7596336" y="5570076"/>
            <a:ext cx="1303242" cy="523220"/>
          </a:xfrm>
          <a:prstGeom prst="rect">
            <a:avLst/>
          </a:prstGeom>
          <a:noFill/>
          <a:ln w="9525">
            <a:noFill/>
            <a:miter lim="800000"/>
            <a:headEnd/>
            <a:tailEnd/>
          </a:ln>
        </p:spPr>
        <p:txBody>
          <a:bodyPr wrap="none">
            <a:spAutoFit/>
          </a:bodyPr>
          <a:lstStyle/>
          <a:p>
            <a:r>
              <a:rPr lang="de-DE" sz="2800" b="1" dirty="0" err="1" smtClean="0">
                <a:solidFill>
                  <a:schemeClr val="bg1"/>
                </a:solidFill>
                <a:effectLst>
                  <a:outerShdw blurRad="38100" dist="38100" dir="2700000" algn="tl">
                    <a:srgbClr val="000000">
                      <a:alpha val="43137"/>
                    </a:srgbClr>
                  </a:outerShdw>
                </a:effectLst>
                <a:latin typeface="Calibri"/>
              </a:rPr>
              <a:t>Romtaz</a:t>
            </a:r>
            <a:endParaRPr lang="de-DE" sz="2800" b="1" dirty="0" smtClean="0">
              <a:solidFill>
                <a:schemeClr val="bg1"/>
              </a:solidFill>
              <a:effectLst>
                <a:outerShdw blurRad="38100" dist="38100" dir="2700000" algn="tl">
                  <a:srgbClr val="000000">
                    <a:alpha val="43137"/>
                  </a:srgbClr>
                </a:outerShdw>
              </a:effectLst>
              <a:latin typeface="+mn-lt"/>
            </a:endParaRPr>
          </a:p>
        </p:txBody>
      </p:sp>
      <p:sp>
        <p:nvSpPr>
          <p:cNvPr id="4120" name="Textfeld 26"/>
          <p:cNvSpPr txBox="1">
            <a:spLocks noChangeArrowheads="1"/>
          </p:cNvSpPr>
          <p:nvPr/>
        </p:nvSpPr>
        <p:spPr bwMode="auto">
          <a:xfrm rot="21346285">
            <a:off x="5188667" y="4857523"/>
            <a:ext cx="1404552" cy="584775"/>
          </a:xfrm>
          <a:prstGeom prst="rect">
            <a:avLst/>
          </a:prstGeom>
          <a:noFill/>
          <a:ln w="9525">
            <a:noFill/>
            <a:miter lim="800000"/>
            <a:headEnd/>
            <a:tailEnd/>
          </a:ln>
        </p:spPr>
        <p:txBody>
          <a:bodyPr wrap="none">
            <a:spAutoFit/>
          </a:bodyPr>
          <a:lstStyle/>
          <a:p>
            <a:r>
              <a:rPr lang="de-DE" sz="3200" b="1" dirty="0" err="1" smtClean="0">
                <a:latin typeface="Calibri"/>
              </a:rPr>
              <a:t>Notrub</a:t>
            </a:r>
            <a:endParaRPr lang="de-DE" sz="3200" b="1" dirty="0">
              <a:latin typeface="+mn-lt"/>
            </a:endParaRPr>
          </a:p>
        </p:txBody>
      </p:sp>
      <p:sp>
        <p:nvSpPr>
          <p:cNvPr id="4122" name="Textfeld 28"/>
          <p:cNvSpPr txBox="1">
            <a:spLocks noChangeArrowheads="1"/>
          </p:cNvSpPr>
          <p:nvPr/>
        </p:nvSpPr>
        <p:spPr bwMode="auto">
          <a:xfrm>
            <a:off x="4829481" y="3882109"/>
            <a:ext cx="1217449" cy="523220"/>
          </a:xfrm>
          <a:prstGeom prst="rect">
            <a:avLst/>
          </a:prstGeom>
          <a:noFill/>
          <a:ln w="9525">
            <a:noFill/>
            <a:miter lim="800000"/>
            <a:headEnd/>
            <a:tailEnd/>
          </a:ln>
        </p:spPr>
        <p:txBody>
          <a:bodyPr wrap="none">
            <a:spAutoFit/>
          </a:bodyPr>
          <a:lstStyle/>
          <a:p>
            <a:r>
              <a:rPr lang="de-DE" sz="2800" b="1" dirty="0" err="1" smtClean="0">
                <a:solidFill>
                  <a:schemeClr val="bg1"/>
                </a:solidFill>
                <a:effectLst>
                  <a:outerShdw blurRad="38100" dist="38100" dir="2700000" algn="tl">
                    <a:srgbClr val="000000">
                      <a:alpha val="43137"/>
                    </a:srgbClr>
                  </a:outerShdw>
                </a:effectLst>
                <a:latin typeface="Calibri"/>
              </a:rPr>
              <a:t>Chersif</a:t>
            </a:r>
            <a:endParaRPr lang="de-DE" sz="2600" b="1" dirty="0" smtClean="0">
              <a:solidFill>
                <a:schemeClr val="bg1"/>
              </a:solidFill>
              <a:effectLst>
                <a:outerShdw blurRad="38100" dist="38100" dir="2700000" algn="tl">
                  <a:srgbClr val="000000">
                    <a:alpha val="43137"/>
                  </a:srgbClr>
                </a:outerShdw>
              </a:effectLst>
              <a:latin typeface="+mn-lt"/>
            </a:endParaRPr>
          </a:p>
        </p:txBody>
      </p:sp>
      <p:sp>
        <p:nvSpPr>
          <p:cNvPr id="4128" name="Textfeld 34"/>
          <p:cNvSpPr txBox="1">
            <a:spLocks noChangeArrowheads="1"/>
          </p:cNvSpPr>
          <p:nvPr/>
        </p:nvSpPr>
        <p:spPr bwMode="auto">
          <a:xfrm>
            <a:off x="6129630" y="4088685"/>
            <a:ext cx="1280928" cy="584775"/>
          </a:xfrm>
          <a:prstGeom prst="rect">
            <a:avLst/>
          </a:prstGeom>
          <a:noFill/>
          <a:ln w="9525">
            <a:noFill/>
            <a:miter lim="800000"/>
            <a:headEnd/>
            <a:tailEnd/>
          </a:ln>
        </p:spPr>
        <p:txBody>
          <a:bodyPr wrap="none">
            <a:spAutoFit/>
          </a:bodyPr>
          <a:lstStyle/>
          <a:p>
            <a:pPr algn="ctr" fontAlgn="b"/>
            <a:r>
              <a:rPr lang="de-DE" sz="3200" b="1" dirty="0" err="1" smtClean="0">
                <a:solidFill>
                  <a:schemeClr val="bg1"/>
                </a:solidFill>
                <a:effectLst>
                  <a:outerShdw blurRad="38100" dist="38100" dir="2700000" algn="tl">
                    <a:srgbClr val="000000">
                      <a:alpha val="43137"/>
                    </a:srgbClr>
                  </a:outerShdw>
                </a:effectLst>
                <a:latin typeface="Calibri"/>
              </a:rPr>
              <a:t>Riekas</a:t>
            </a:r>
            <a:endParaRPr lang="de-DE" sz="3200" b="1" dirty="0">
              <a:solidFill>
                <a:schemeClr val="bg1"/>
              </a:solidFill>
              <a:effectLst>
                <a:outerShdw blurRad="38100" dist="38100" dir="2700000" algn="tl">
                  <a:srgbClr val="000000">
                    <a:alpha val="43137"/>
                  </a:srgbClr>
                </a:outerShdw>
              </a:effectLst>
              <a:latin typeface="Calibri"/>
            </a:endParaRPr>
          </a:p>
        </p:txBody>
      </p:sp>
      <p:sp>
        <p:nvSpPr>
          <p:cNvPr id="4129" name="Textfeld 35"/>
          <p:cNvSpPr txBox="1">
            <a:spLocks noChangeArrowheads="1"/>
          </p:cNvSpPr>
          <p:nvPr/>
        </p:nvSpPr>
        <p:spPr bwMode="auto">
          <a:xfrm>
            <a:off x="5438725" y="2247241"/>
            <a:ext cx="1533112" cy="523220"/>
          </a:xfrm>
          <a:prstGeom prst="rect">
            <a:avLst/>
          </a:prstGeom>
          <a:noFill/>
          <a:ln w="9525">
            <a:noFill/>
            <a:miter lim="800000"/>
            <a:headEnd/>
            <a:tailEnd/>
          </a:ln>
        </p:spPr>
        <p:txBody>
          <a:bodyPr wrap="none">
            <a:spAutoFit/>
          </a:bodyPr>
          <a:lstStyle/>
          <a:p>
            <a:pPr algn="ctr" fontAlgn="b"/>
            <a:r>
              <a:rPr lang="de-DE" sz="2800" b="1" dirty="0" err="1" smtClean="0">
                <a:solidFill>
                  <a:schemeClr val="bg1"/>
                </a:solidFill>
                <a:effectLst>
                  <a:outerShdw blurRad="38100" dist="38100" dir="2700000" algn="tl">
                    <a:srgbClr val="000000">
                      <a:alpha val="43137"/>
                    </a:srgbClr>
                  </a:outerShdw>
                </a:effectLst>
                <a:latin typeface="Calibri"/>
              </a:rPr>
              <a:t>Wetzgips</a:t>
            </a:r>
            <a:endParaRPr lang="de-DE" sz="2800" b="1" dirty="0">
              <a:solidFill>
                <a:schemeClr val="bg1"/>
              </a:solidFill>
              <a:effectLst>
                <a:outerShdw blurRad="38100" dist="38100" dir="2700000" algn="tl">
                  <a:srgbClr val="000000">
                    <a:alpha val="43137"/>
                  </a:srgbClr>
                </a:outerShdw>
              </a:effectLst>
              <a:latin typeface="Calibri"/>
            </a:endParaRPr>
          </a:p>
        </p:txBody>
      </p:sp>
      <p:sp>
        <p:nvSpPr>
          <p:cNvPr id="133" name="Ellipse 9"/>
          <p:cNvSpPr>
            <a:spLocks noChangeArrowheads="1"/>
          </p:cNvSpPr>
          <p:nvPr/>
        </p:nvSpPr>
        <p:spPr bwMode="auto">
          <a:xfrm rot="4045653">
            <a:off x="4365913" y="6106365"/>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36" name="Ellipse 9"/>
          <p:cNvSpPr>
            <a:spLocks noChangeArrowheads="1"/>
          </p:cNvSpPr>
          <p:nvPr/>
        </p:nvSpPr>
        <p:spPr bwMode="auto">
          <a:xfrm rot="16200000">
            <a:off x="720692" y="2420094"/>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42" name="Ellipse 9"/>
          <p:cNvSpPr>
            <a:spLocks noChangeArrowheads="1"/>
          </p:cNvSpPr>
          <p:nvPr/>
        </p:nvSpPr>
        <p:spPr bwMode="auto">
          <a:xfrm rot="21152394">
            <a:off x="5649667" y="5389504"/>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dirty="0">
              <a:latin typeface="+mn-lt"/>
            </a:endParaRPr>
          </a:p>
        </p:txBody>
      </p:sp>
      <p:sp>
        <p:nvSpPr>
          <p:cNvPr id="157" name="Ellipse 9"/>
          <p:cNvSpPr>
            <a:spLocks noChangeArrowheads="1"/>
          </p:cNvSpPr>
          <p:nvPr/>
        </p:nvSpPr>
        <p:spPr bwMode="auto">
          <a:xfrm rot="5400000">
            <a:off x="7138846" y="4580334"/>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72" name="Ellipse 9"/>
          <p:cNvSpPr>
            <a:spLocks noChangeArrowheads="1"/>
          </p:cNvSpPr>
          <p:nvPr/>
        </p:nvSpPr>
        <p:spPr bwMode="auto">
          <a:xfrm rot="805177">
            <a:off x="3561341" y="6231921"/>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75" name="Ellipse 9"/>
          <p:cNvSpPr>
            <a:spLocks noChangeArrowheads="1"/>
          </p:cNvSpPr>
          <p:nvPr/>
        </p:nvSpPr>
        <p:spPr bwMode="auto">
          <a:xfrm rot="18924070">
            <a:off x="6590172" y="6152386"/>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81" name="Ellipse 9"/>
          <p:cNvSpPr>
            <a:spLocks noChangeArrowheads="1"/>
          </p:cNvSpPr>
          <p:nvPr/>
        </p:nvSpPr>
        <p:spPr bwMode="auto">
          <a:xfrm rot="18282797">
            <a:off x="6225368" y="2812943"/>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84" name="Ellipse 9"/>
          <p:cNvSpPr>
            <a:spLocks noChangeArrowheads="1"/>
          </p:cNvSpPr>
          <p:nvPr/>
        </p:nvSpPr>
        <p:spPr bwMode="auto">
          <a:xfrm>
            <a:off x="7972015" y="6067127"/>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87" name="Ellipse 9"/>
          <p:cNvSpPr>
            <a:spLocks noChangeArrowheads="1"/>
          </p:cNvSpPr>
          <p:nvPr/>
        </p:nvSpPr>
        <p:spPr bwMode="auto">
          <a:xfrm rot="11278694">
            <a:off x="6457396" y="3607137"/>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93" name="Ellipse 9"/>
          <p:cNvSpPr>
            <a:spLocks noChangeArrowheads="1"/>
          </p:cNvSpPr>
          <p:nvPr/>
        </p:nvSpPr>
        <p:spPr bwMode="auto">
          <a:xfrm>
            <a:off x="5178444" y="4387193"/>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grpSp>
        <p:nvGrpSpPr>
          <p:cNvPr id="3" name="Gruppieren 173"/>
          <p:cNvGrpSpPr/>
          <p:nvPr/>
        </p:nvGrpSpPr>
        <p:grpSpPr>
          <a:xfrm>
            <a:off x="-110272" y="1047639"/>
            <a:ext cx="1619672" cy="1242096"/>
            <a:chOff x="-110272" y="1047639"/>
            <a:chExt cx="1619672" cy="1242096"/>
          </a:xfrm>
        </p:grpSpPr>
        <p:sp>
          <p:nvSpPr>
            <p:cNvPr id="224" name="Ellipse 223"/>
            <p:cNvSpPr/>
            <p:nvPr/>
          </p:nvSpPr>
          <p:spPr>
            <a:xfrm rot="20617266">
              <a:off x="-110272" y="1047639"/>
              <a:ext cx="1619672" cy="1242096"/>
            </a:xfrm>
            <a:prstGeom prst="ellipse">
              <a:avLst/>
            </a:prstGeom>
            <a:solidFill>
              <a:srgbClr val="0000FF"/>
            </a:solidFill>
            <a:ln w="508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4" name="Gruppieren 172"/>
            <p:cNvGrpSpPr/>
            <p:nvPr/>
          </p:nvGrpSpPr>
          <p:grpSpPr>
            <a:xfrm>
              <a:off x="-36060" y="1192620"/>
              <a:ext cx="1371594" cy="1084252"/>
              <a:chOff x="135616" y="1069356"/>
              <a:chExt cx="1371594" cy="1084252"/>
            </a:xfrm>
          </p:grpSpPr>
          <p:sp>
            <p:nvSpPr>
              <p:cNvPr id="2" name="Textfeld 9"/>
              <p:cNvSpPr txBox="1">
                <a:spLocks noChangeArrowheads="1"/>
              </p:cNvSpPr>
              <p:nvPr/>
            </p:nvSpPr>
            <p:spPr bwMode="auto">
              <a:xfrm rot="20887216">
                <a:off x="135616" y="1069356"/>
                <a:ext cx="1371594" cy="523220"/>
              </a:xfrm>
              <a:prstGeom prst="rect">
                <a:avLst/>
              </a:prstGeom>
              <a:noFill/>
              <a:ln w="9525">
                <a:noFill/>
                <a:miter lim="800000"/>
                <a:headEnd/>
                <a:tailEnd/>
              </a:ln>
            </p:spPr>
            <p:txBody>
              <a:bodyPr wrap="none">
                <a:spAutoFit/>
              </a:bodyPr>
              <a:lstStyle/>
              <a:p>
                <a:pPr>
                  <a:defRPr/>
                </a:pPr>
                <a:r>
                  <a:rPr lang="de-DE" sz="2800" b="1" dirty="0" err="1" smtClean="0">
                    <a:solidFill>
                      <a:schemeClr val="bg1"/>
                    </a:solidFill>
                    <a:effectLst>
                      <a:outerShdw blurRad="38100" dist="38100" dir="2700000" algn="tl">
                        <a:srgbClr val="000000">
                          <a:alpha val="43137"/>
                        </a:srgbClr>
                      </a:outerShdw>
                    </a:effectLst>
                    <a:latin typeface="Calibri"/>
                  </a:rPr>
                  <a:t>Wonnte</a:t>
                </a:r>
                <a:endParaRPr lang="de-DE" sz="2800" b="1" dirty="0">
                  <a:solidFill>
                    <a:schemeClr val="bg1"/>
                  </a:solidFill>
                  <a:effectLst>
                    <a:outerShdw blurRad="38100" dist="38100" dir="2700000" algn="tl">
                      <a:srgbClr val="000000">
                        <a:alpha val="43137"/>
                      </a:srgbClr>
                    </a:outerShdw>
                  </a:effectLst>
                  <a:latin typeface="+mn-lt"/>
                </a:endParaRPr>
              </a:p>
            </p:txBody>
          </p:sp>
          <p:sp>
            <p:nvSpPr>
              <p:cNvPr id="124" name="Ellipse 9"/>
              <p:cNvSpPr>
                <a:spLocks noChangeArrowheads="1"/>
              </p:cNvSpPr>
              <p:nvPr/>
            </p:nvSpPr>
            <p:spPr bwMode="auto">
              <a:xfrm rot="1329819">
                <a:off x="506494" y="1623383"/>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125" name="Gleichschenkliges Dreieck 124"/>
              <p:cNvSpPr/>
              <p:nvPr/>
            </p:nvSpPr>
            <p:spPr>
              <a:xfrm rot="10800000">
                <a:off x="693339" y="1553006"/>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40" name="Textfeld 239"/>
              <p:cNvSpPr txBox="1"/>
              <p:nvPr/>
            </p:nvSpPr>
            <p:spPr>
              <a:xfrm>
                <a:off x="629626" y="1650765"/>
                <a:ext cx="340158" cy="461665"/>
              </a:xfrm>
              <a:prstGeom prst="rect">
                <a:avLst/>
              </a:prstGeom>
              <a:noFill/>
            </p:spPr>
            <p:txBody>
              <a:bodyPr wrap="none" rtlCol="0">
                <a:spAutoFit/>
              </a:bodyPr>
              <a:lstStyle/>
              <a:p>
                <a:r>
                  <a:rPr lang="de-DE" sz="2400" b="1" dirty="0" smtClean="0">
                    <a:latin typeface="+mn-lt"/>
                  </a:rPr>
                  <a:t>3</a:t>
                </a:r>
                <a:endParaRPr lang="de-DE" sz="1400" b="1" dirty="0">
                  <a:effectLst>
                    <a:outerShdw blurRad="38100" dist="38100" dir="2700000" algn="tl">
                      <a:srgbClr val="000000">
                        <a:alpha val="43137"/>
                      </a:srgbClr>
                    </a:outerShdw>
                  </a:effectLst>
                  <a:latin typeface="+mn-lt"/>
                </a:endParaRPr>
              </a:p>
            </p:txBody>
          </p:sp>
        </p:grpSp>
      </p:grpSp>
      <p:sp>
        <p:nvSpPr>
          <p:cNvPr id="243" name="Textfeld 242"/>
          <p:cNvSpPr txBox="1"/>
          <p:nvPr/>
        </p:nvSpPr>
        <p:spPr>
          <a:xfrm>
            <a:off x="3657963" y="6265691"/>
            <a:ext cx="340158" cy="461665"/>
          </a:xfrm>
          <a:prstGeom prst="rect">
            <a:avLst/>
          </a:prstGeom>
          <a:noFill/>
        </p:spPr>
        <p:txBody>
          <a:bodyPr wrap="none" rtlCol="0">
            <a:spAutoFit/>
          </a:bodyPr>
          <a:lstStyle/>
          <a:p>
            <a:r>
              <a:rPr lang="de-DE" sz="2400" b="1" dirty="0" smtClean="0">
                <a:latin typeface="+mn-lt"/>
              </a:rPr>
              <a:t>5</a:t>
            </a:r>
            <a:endParaRPr lang="de-DE" sz="1400" b="1" dirty="0">
              <a:effectLst>
                <a:outerShdw blurRad="38100" dist="38100" dir="2700000" algn="tl">
                  <a:srgbClr val="000000">
                    <a:alpha val="43137"/>
                  </a:srgbClr>
                </a:outerShdw>
              </a:effectLst>
              <a:latin typeface="+mn-lt"/>
            </a:endParaRPr>
          </a:p>
        </p:txBody>
      </p:sp>
      <p:sp>
        <p:nvSpPr>
          <p:cNvPr id="245" name="Textfeld 244"/>
          <p:cNvSpPr txBox="1"/>
          <p:nvPr/>
        </p:nvSpPr>
        <p:spPr>
          <a:xfrm>
            <a:off x="7991775" y="6109937"/>
            <a:ext cx="495649" cy="461665"/>
          </a:xfrm>
          <a:prstGeom prst="rect">
            <a:avLst/>
          </a:prstGeom>
          <a:noFill/>
        </p:spPr>
        <p:txBody>
          <a:bodyPr wrap="none" rtlCol="0">
            <a:spAutoFit/>
          </a:bodyPr>
          <a:lstStyle/>
          <a:p>
            <a:r>
              <a:rPr lang="de-DE" sz="2400" b="1" dirty="0" smtClean="0">
                <a:latin typeface="+mn-lt"/>
              </a:rPr>
              <a:t>12</a:t>
            </a:r>
            <a:endParaRPr lang="de-DE" sz="2400" b="1" dirty="0">
              <a:latin typeface="+mn-lt"/>
            </a:endParaRPr>
          </a:p>
        </p:txBody>
      </p:sp>
      <p:sp>
        <p:nvSpPr>
          <p:cNvPr id="247" name="Textfeld 246"/>
          <p:cNvSpPr txBox="1"/>
          <p:nvPr/>
        </p:nvSpPr>
        <p:spPr>
          <a:xfrm>
            <a:off x="744943" y="2437304"/>
            <a:ext cx="495649" cy="461665"/>
          </a:xfrm>
          <a:prstGeom prst="rect">
            <a:avLst/>
          </a:prstGeom>
          <a:noFill/>
        </p:spPr>
        <p:txBody>
          <a:bodyPr wrap="none" rtlCol="0">
            <a:spAutoFit/>
          </a:bodyPr>
          <a:lstStyle/>
          <a:p>
            <a:r>
              <a:rPr lang="de-DE" sz="2400" b="1" dirty="0" smtClean="0">
                <a:latin typeface="+mn-lt"/>
              </a:rPr>
              <a:t>14</a:t>
            </a:r>
            <a:endParaRPr lang="de-DE" sz="2400" b="1" dirty="0">
              <a:latin typeface="+mn-lt"/>
            </a:endParaRPr>
          </a:p>
        </p:txBody>
      </p:sp>
      <p:sp>
        <p:nvSpPr>
          <p:cNvPr id="256" name="Textfeld 255"/>
          <p:cNvSpPr txBox="1"/>
          <p:nvPr/>
        </p:nvSpPr>
        <p:spPr>
          <a:xfrm>
            <a:off x="5652120" y="5411675"/>
            <a:ext cx="495649" cy="461665"/>
          </a:xfrm>
          <a:prstGeom prst="rect">
            <a:avLst/>
          </a:prstGeom>
          <a:noFill/>
        </p:spPr>
        <p:txBody>
          <a:bodyPr wrap="none" rtlCol="0">
            <a:spAutoFit/>
          </a:bodyPr>
          <a:lstStyle/>
          <a:p>
            <a:r>
              <a:rPr lang="de-DE" sz="2400" b="1" dirty="0" smtClean="0">
                <a:latin typeface="+mn-lt"/>
              </a:rPr>
              <a:t>11</a:t>
            </a:r>
            <a:endParaRPr lang="de-DE" sz="2400" b="1" dirty="0">
              <a:latin typeface="+mn-lt"/>
            </a:endParaRPr>
          </a:p>
        </p:txBody>
      </p:sp>
      <p:sp>
        <p:nvSpPr>
          <p:cNvPr id="260" name="Textfeld 259"/>
          <p:cNvSpPr txBox="1"/>
          <p:nvPr/>
        </p:nvSpPr>
        <p:spPr>
          <a:xfrm>
            <a:off x="4399811" y="6148804"/>
            <a:ext cx="495649" cy="461665"/>
          </a:xfrm>
          <a:prstGeom prst="rect">
            <a:avLst/>
          </a:prstGeom>
          <a:noFill/>
        </p:spPr>
        <p:txBody>
          <a:bodyPr wrap="none" rtlCol="0">
            <a:spAutoFit/>
          </a:bodyPr>
          <a:lstStyle/>
          <a:p>
            <a:r>
              <a:rPr lang="de-DE" sz="2400" b="1" dirty="0" smtClean="0">
                <a:latin typeface="+mn-lt"/>
              </a:rPr>
              <a:t>22</a:t>
            </a:r>
            <a:endParaRPr lang="de-DE" sz="2400" b="1" dirty="0">
              <a:latin typeface="+mn-lt"/>
            </a:endParaRPr>
          </a:p>
        </p:txBody>
      </p:sp>
      <p:sp>
        <p:nvSpPr>
          <p:cNvPr id="261" name="Textfeld 260"/>
          <p:cNvSpPr txBox="1"/>
          <p:nvPr/>
        </p:nvSpPr>
        <p:spPr>
          <a:xfrm>
            <a:off x="6481129" y="3639674"/>
            <a:ext cx="495649" cy="461665"/>
          </a:xfrm>
          <a:prstGeom prst="rect">
            <a:avLst/>
          </a:prstGeom>
          <a:noFill/>
        </p:spPr>
        <p:txBody>
          <a:bodyPr wrap="none" rtlCol="0">
            <a:spAutoFit/>
          </a:bodyPr>
          <a:lstStyle/>
          <a:p>
            <a:r>
              <a:rPr lang="de-DE" sz="2400" b="1" dirty="0" smtClean="0">
                <a:latin typeface="+mn-lt"/>
              </a:rPr>
              <a:t>24</a:t>
            </a:r>
            <a:endParaRPr lang="de-DE" sz="2400" b="1" dirty="0">
              <a:latin typeface="+mn-lt"/>
            </a:endParaRPr>
          </a:p>
        </p:txBody>
      </p:sp>
      <p:sp>
        <p:nvSpPr>
          <p:cNvPr id="263" name="Textfeld 262"/>
          <p:cNvSpPr txBox="1"/>
          <p:nvPr/>
        </p:nvSpPr>
        <p:spPr>
          <a:xfrm>
            <a:off x="7138052" y="4623749"/>
            <a:ext cx="495649" cy="461665"/>
          </a:xfrm>
          <a:prstGeom prst="rect">
            <a:avLst/>
          </a:prstGeom>
          <a:noFill/>
        </p:spPr>
        <p:txBody>
          <a:bodyPr wrap="none" rtlCol="0">
            <a:spAutoFit/>
          </a:bodyPr>
          <a:lstStyle/>
          <a:p>
            <a:r>
              <a:rPr lang="de-DE" sz="2400" b="1" dirty="0" smtClean="0">
                <a:latin typeface="+mn-lt"/>
              </a:rPr>
              <a:t>17</a:t>
            </a:r>
            <a:endParaRPr lang="de-DE" sz="2400" b="1" dirty="0">
              <a:latin typeface="+mn-lt"/>
            </a:endParaRPr>
          </a:p>
        </p:txBody>
      </p:sp>
      <p:sp>
        <p:nvSpPr>
          <p:cNvPr id="266" name="Textfeld 265"/>
          <p:cNvSpPr txBox="1"/>
          <p:nvPr/>
        </p:nvSpPr>
        <p:spPr>
          <a:xfrm>
            <a:off x="5192454" y="4407495"/>
            <a:ext cx="495649" cy="461665"/>
          </a:xfrm>
          <a:prstGeom prst="rect">
            <a:avLst/>
          </a:prstGeom>
          <a:noFill/>
        </p:spPr>
        <p:txBody>
          <a:bodyPr wrap="none" rtlCol="0">
            <a:spAutoFit/>
          </a:bodyPr>
          <a:lstStyle/>
          <a:p>
            <a:r>
              <a:rPr lang="de-DE" sz="2400" b="1" dirty="0" smtClean="0">
                <a:latin typeface="+mn-lt"/>
              </a:rPr>
              <a:t>20</a:t>
            </a:r>
            <a:endParaRPr lang="de-DE" sz="2400" b="1" dirty="0">
              <a:latin typeface="+mn-lt"/>
            </a:endParaRPr>
          </a:p>
        </p:txBody>
      </p:sp>
      <p:sp>
        <p:nvSpPr>
          <p:cNvPr id="268" name="Textfeld 267"/>
          <p:cNvSpPr txBox="1"/>
          <p:nvPr/>
        </p:nvSpPr>
        <p:spPr>
          <a:xfrm>
            <a:off x="6701380" y="6172239"/>
            <a:ext cx="340158" cy="461665"/>
          </a:xfrm>
          <a:prstGeom prst="rect">
            <a:avLst/>
          </a:prstGeom>
          <a:noFill/>
        </p:spPr>
        <p:txBody>
          <a:bodyPr wrap="none" rtlCol="0">
            <a:spAutoFit/>
          </a:bodyPr>
          <a:lstStyle/>
          <a:p>
            <a:r>
              <a:rPr lang="de-DE" sz="2400" b="1" dirty="0" smtClean="0">
                <a:latin typeface="+mn-lt"/>
              </a:rPr>
              <a:t>9</a:t>
            </a:r>
            <a:endParaRPr lang="de-DE" sz="1400" b="1" dirty="0">
              <a:latin typeface="+mn-lt"/>
            </a:endParaRPr>
          </a:p>
        </p:txBody>
      </p:sp>
      <p:sp>
        <p:nvSpPr>
          <p:cNvPr id="273" name="Textfeld 272"/>
          <p:cNvSpPr txBox="1"/>
          <p:nvPr/>
        </p:nvSpPr>
        <p:spPr>
          <a:xfrm>
            <a:off x="6270281" y="2844416"/>
            <a:ext cx="495649" cy="461665"/>
          </a:xfrm>
          <a:prstGeom prst="rect">
            <a:avLst/>
          </a:prstGeom>
          <a:noFill/>
        </p:spPr>
        <p:txBody>
          <a:bodyPr wrap="none" rtlCol="0">
            <a:spAutoFit/>
          </a:bodyPr>
          <a:lstStyle/>
          <a:p>
            <a:r>
              <a:rPr lang="de-DE" sz="2400" b="1" dirty="0" smtClean="0">
                <a:latin typeface="+mn-lt"/>
              </a:rPr>
              <a:t>30</a:t>
            </a:r>
            <a:endParaRPr lang="de-DE" sz="1400" b="1" dirty="0">
              <a:effectLst>
                <a:outerShdw blurRad="38100" dist="38100" dir="2700000" algn="tl">
                  <a:srgbClr val="000000">
                    <a:alpha val="43137"/>
                  </a:srgbClr>
                </a:outerShdw>
              </a:effectLst>
              <a:latin typeface="+mn-lt"/>
            </a:endParaRPr>
          </a:p>
        </p:txBody>
      </p:sp>
      <p:grpSp>
        <p:nvGrpSpPr>
          <p:cNvPr id="5" name="Gruppieren 175"/>
          <p:cNvGrpSpPr/>
          <p:nvPr/>
        </p:nvGrpSpPr>
        <p:grpSpPr>
          <a:xfrm>
            <a:off x="1172991" y="1196752"/>
            <a:ext cx="1475656" cy="1440160"/>
            <a:chOff x="1259632" y="1124744"/>
            <a:chExt cx="1475656" cy="1440160"/>
          </a:xfrm>
        </p:grpSpPr>
        <p:sp>
          <p:nvSpPr>
            <p:cNvPr id="230" name="Ellipse 229"/>
            <p:cNvSpPr/>
            <p:nvPr/>
          </p:nvSpPr>
          <p:spPr>
            <a:xfrm>
              <a:off x="1259632" y="1124744"/>
              <a:ext cx="1475656" cy="1440160"/>
            </a:xfrm>
            <a:prstGeom prst="ellipse">
              <a:avLst/>
            </a:prstGeom>
            <a:solidFill>
              <a:schemeClr val="accent6">
                <a:lumMod val="75000"/>
              </a:schemeClr>
            </a:solidFill>
            <a:ln w="508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14" name="Textfeld 20"/>
            <p:cNvSpPr txBox="1">
              <a:spLocks noChangeArrowheads="1"/>
            </p:cNvSpPr>
            <p:nvPr/>
          </p:nvSpPr>
          <p:spPr bwMode="auto">
            <a:xfrm>
              <a:off x="1274214" y="1660699"/>
              <a:ext cx="1459054" cy="584775"/>
            </a:xfrm>
            <a:prstGeom prst="rect">
              <a:avLst/>
            </a:prstGeom>
            <a:noFill/>
            <a:ln w="9525">
              <a:noFill/>
              <a:miter lim="800000"/>
              <a:headEnd/>
              <a:tailEnd/>
            </a:ln>
          </p:spPr>
          <p:txBody>
            <a:bodyPr wrap="none">
              <a:spAutoFit/>
            </a:bodyPr>
            <a:lstStyle/>
            <a:p>
              <a:r>
                <a:rPr lang="de-DE" sz="3200" b="1" dirty="0" err="1" smtClean="0">
                  <a:solidFill>
                    <a:schemeClr val="bg1"/>
                  </a:solidFill>
                  <a:effectLst>
                    <a:outerShdw blurRad="38100" dist="38100" dir="2700000" algn="tl">
                      <a:srgbClr val="000000">
                        <a:alpha val="43137"/>
                      </a:srgbClr>
                    </a:outerShdw>
                  </a:effectLst>
                  <a:latin typeface="Calibri"/>
                </a:rPr>
                <a:t>Hiertric</a:t>
              </a:r>
              <a:endParaRPr lang="de-DE" sz="3200" b="1" dirty="0">
                <a:solidFill>
                  <a:schemeClr val="bg1"/>
                </a:solidFill>
                <a:effectLst>
                  <a:outerShdw blurRad="38100" dist="38100" dir="2700000" algn="tl">
                    <a:srgbClr val="000000">
                      <a:alpha val="43137"/>
                    </a:srgbClr>
                  </a:outerShdw>
                </a:effectLst>
                <a:latin typeface="+mn-lt"/>
              </a:endParaRPr>
            </a:p>
          </p:txBody>
        </p:sp>
        <p:sp>
          <p:nvSpPr>
            <p:cNvPr id="178" name="Ellipse 9"/>
            <p:cNvSpPr>
              <a:spLocks noChangeArrowheads="1"/>
            </p:cNvSpPr>
            <p:nvPr/>
          </p:nvSpPr>
          <p:spPr bwMode="auto">
            <a:xfrm rot="10800000">
              <a:off x="1794181" y="1245840"/>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64" name="Textfeld 263"/>
            <p:cNvSpPr txBox="1"/>
            <p:nvPr/>
          </p:nvSpPr>
          <p:spPr>
            <a:xfrm>
              <a:off x="1902110" y="1279918"/>
              <a:ext cx="340158" cy="461665"/>
            </a:xfrm>
            <a:prstGeom prst="rect">
              <a:avLst/>
            </a:prstGeom>
            <a:noFill/>
          </p:spPr>
          <p:txBody>
            <a:bodyPr wrap="none" rtlCol="0">
              <a:spAutoFit/>
            </a:bodyPr>
            <a:lstStyle/>
            <a:p>
              <a:r>
                <a:rPr lang="de-DE" sz="2400" b="1" dirty="0" smtClean="0">
                  <a:latin typeface="+mn-lt"/>
                </a:rPr>
                <a:t>7</a:t>
              </a:r>
              <a:endParaRPr lang="de-DE" sz="2400" b="1" dirty="0">
                <a:latin typeface="+mn-lt"/>
              </a:endParaRPr>
            </a:p>
          </p:txBody>
        </p:sp>
        <p:sp>
          <p:nvSpPr>
            <p:cNvPr id="254" name="Gleichschenkliges Dreieck 253"/>
            <p:cNvSpPr/>
            <p:nvPr/>
          </p:nvSpPr>
          <p:spPr>
            <a:xfrm>
              <a:off x="1975045" y="1670262"/>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6" name="Gruppieren 176"/>
          <p:cNvGrpSpPr/>
          <p:nvPr/>
        </p:nvGrpSpPr>
        <p:grpSpPr>
          <a:xfrm>
            <a:off x="2508574" y="980728"/>
            <a:ext cx="1487362" cy="1369915"/>
            <a:chOff x="2605988" y="743110"/>
            <a:chExt cx="1487362" cy="1369915"/>
          </a:xfrm>
        </p:grpSpPr>
        <p:sp>
          <p:nvSpPr>
            <p:cNvPr id="233" name="Ellipse 232"/>
            <p:cNvSpPr/>
            <p:nvPr/>
          </p:nvSpPr>
          <p:spPr>
            <a:xfrm rot="16428127">
              <a:off x="2664711" y="684387"/>
              <a:ext cx="1369915" cy="1487362"/>
            </a:xfrm>
            <a:prstGeom prst="ellipse">
              <a:avLst/>
            </a:prstGeom>
            <a:solidFill>
              <a:srgbClr val="FF0000"/>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23" name="Textfeld 29"/>
            <p:cNvSpPr txBox="1">
              <a:spLocks noChangeArrowheads="1"/>
            </p:cNvSpPr>
            <p:nvPr/>
          </p:nvSpPr>
          <p:spPr bwMode="auto">
            <a:xfrm>
              <a:off x="2652912" y="898693"/>
              <a:ext cx="1433662" cy="523220"/>
            </a:xfrm>
            <a:prstGeom prst="rect">
              <a:avLst/>
            </a:prstGeom>
            <a:noFill/>
            <a:ln w="9525">
              <a:noFill/>
              <a:miter lim="800000"/>
              <a:headEnd/>
              <a:tailEnd/>
            </a:ln>
          </p:spPr>
          <p:txBody>
            <a:bodyPr wrap="none">
              <a:spAutoFit/>
            </a:bodyPr>
            <a:lstStyle/>
            <a:p>
              <a:r>
                <a:rPr lang="de-DE" sz="2800" b="1" dirty="0" err="1" smtClean="0">
                  <a:solidFill>
                    <a:schemeClr val="bg1"/>
                  </a:solidFill>
                  <a:effectLst>
                    <a:outerShdw blurRad="38100" dist="38100" dir="2700000" algn="tl">
                      <a:srgbClr val="000000">
                        <a:alpha val="43137"/>
                      </a:srgbClr>
                    </a:outerShdw>
                  </a:effectLst>
                  <a:latin typeface="Calibri"/>
                </a:rPr>
                <a:t>Kiksalon</a:t>
              </a:r>
              <a:endParaRPr lang="de-DE" sz="2800" b="1" dirty="0">
                <a:solidFill>
                  <a:schemeClr val="bg1"/>
                </a:solidFill>
                <a:effectLst>
                  <a:outerShdw blurRad="38100" dist="38100" dir="2700000" algn="tl">
                    <a:srgbClr val="000000">
                      <a:alpha val="43137"/>
                    </a:srgbClr>
                  </a:outerShdw>
                </a:effectLst>
                <a:latin typeface="+mn-lt"/>
              </a:endParaRPr>
            </a:p>
          </p:txBody>
        </p:sp>
        <p:sp>
          <p:nvSpPr>
            <p:cNvPr id="151" name="Ellipse 9"/>
            <p:cNvSpPr>
              <a:spLocks noChangeArrowheads="1"/>
            </p:cNvSpPr>
            <p:nvPr/>
          </p:nvSpPr>
          <p:spPr bwMode="auto">
            <a:xfrm>
              <a:off x="3002896" y="1427896"/>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49" name="Textfeld 248"/>
            <p:cNvSpPr txBox="1"/>
            <p:nvPr/>
          </p:nvSpPr>
          <p:spPr>
            <a:xfrm>
              <a:off x="3031782" y="1465188"/>
              <a:ext cx="495649" cy="461665"/>
            </a:xfrm>
            <a:prstGeom prst="rect">
              <a:avLst/>
            </a:prstGeom>
            <a:noFill/>
          </p:spPr>
          <p:txBody>
            <a:bodyPr wrap="none" rtlCol="0">
              <a:spAutoFit/>
            </a:bodyPr>
            <a:lstStyle/>
            <a:p>
              <a:r>
                <a:rPr lang="de-DE" sz="2400" b="1" dirty="0" smtClean="0">
                  <a:latin typeface="+mn-lt"/>
                </a:rPr>
                <a:t>18</a:t>
              </a:r>
              <a:endParaRPr lang="de-DE" sz="2400" b="1" dirty="0">
                <a:latin typeface="+mn-lt"/>
              </a:endParaRPr>
            </a:p>
          </p:txBody>
        </p:sp>
        <p:sp>
          <p:nvSpPr>
            <p:cNvPr id="274" name="Gleichschenkliges Dreieck 273"/>
            <p:cNvSpPr/>
            <p:nvPr/>
          </p:nvSpPr>
          <p:spPr>
            <a:xfrm rot="10800000">
              <a:off x="3203848" y="1336005"/>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sp>
        <p:nvSpPr>
          <p:cNvPr id="275" name="Gleichschenkliges Dreieck 274"/>
          <p:cNvSpPr/>
          <p:nvPr/>
        </p:nvSpPr>
        <p:spPr>
          <a:xfrm rot="1051354">
            <a:off x="826342" y="2854165"/>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7" name="Gruppieren 208"/>
          <p:cNvGrpSpPr/>
          <p:nvPr/>
        </p:nvGrpSpPr>
        <p:grpSpPr>
          <a:xfrm>
            <a:off x="2067617" y="2222334"/>
            <a:ext cx="1099919" cy="1710722"/>
            <a:chOff x="2067617" y="2159580"/>
            <a:chExt cx="1099919" cy="1710722"/>
          </a:xfrm>
        </p:grpSpPr>
        <p:sp>
          <p:nvSpPr>
            <p:cNvPr id="210" name="Ellipse 209"/>
            <p:cNvSpPr/>
            <p:nvPr/>
          </p:nvSpPr>
          <p:spPr>
            <a:xfrm rot="1482598">
              <a:off x="2067617" y="2159580"/>
              <a:ext cx="1099919" cy="1710722"/>
            </a:xfrm>
            <a:prstGeom prst="ellipse">
              <a:avLst/>
            </a:prstGeom>
            <a:solidFill>
              <a:srgbClr val="0000FF"/>
            </a:solidFill>
            <a:ln w="508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07" name="Textfeld 13"/>
            <p:cNvSpPr txBox="1">
              <a:spLocks noChangeArrowheads="1"/>
            </p:cNvSpPr>
            <p:nvPr/>
          </p:nvSpPr>
          <p:spPr bwMode="auto">
            <a:xfrm>
              <a:off x="2275332" y="2403350"/>
              <a:ext cx="880369" cy="584775"/>
            </a:xfrm>
            <a:prstGeom prst="rect">
              <a:avLst/>
            </a:prstGeom>
            <a:noFill/>
            <a:ln w="9525">
              <a:noFill/>
              <a:miter lim="800000"/>
              <a:headEnd/>
              <a:tailEnd/>
            </a:ln>
          </p:spPr>
          <p:txBody>
            <a:bodyPr wrap="none">
              <a:spAutoFit/>
            </a:bodyPr>
            <a:lstStyle/>
            <a:p>
              <a:pPr algn="ctr" fontAlgn="b"/>
              <a:r>
                <a:rPr lang="de-DE" sz="3200" b="1" dirty="0" smtClean="0">
                  <a:solidFill>
                    <a:schemeClr val="bg1"/>
                  </a:solidFill>
                  <a:effectLst>
                    <a:outerShdw blurRad="38100" dist="38100" dir="2700000" algn="tl">
                      <a:srgbClr val="000000">
                        <a:alpha val="43137"/>
                      </a:srgbClr>
                    </a:outerShdw>
                  </a:effectLst>
                  <a:latin typeface="Calibri"/>
                </a:rPr>
                <a:t>Laid</a:t>
              </a:r>
              <a:endParaRPr lang="de-DE" sz="3200" b="1" dirty="0">
                <a:solidFill>
                  <a:schemeClr val="bg1"/>
                </a:solidFill>
                <a:effectLst>
                  <a:outerShdw blurRad="38100" dist="38100" dir="2700000" algn="tl">
                    <a:srgbClr val="000000">
                      <a:alpha val="43137"/>
                    </a:srgbClr>
                  </a:outerShdw>
                </a:effectLst>
                <a:latin typeface="Calibri"/>
              </a:endParaRPr>
            </a:p>
          </p:txBody>
        </p:sp>
        <p:sp>
          <p:nvSpPr>
            <p:cNvPr id="202" name="Ellipse 9"/>
            <p:cNvSpPr>
              <a:spLocks noChangeArrowheads="1"/>
            </p:cNvSpPr>
            <p:nvPr/>
          </p:nvSpPr>
          <p:spPr bwMode="auto">
            <a:xfrm>
              <a:off x="2269599" y="2981440"/>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07" name="Textfeld 206"/>
            <p:cNvSpPr txBox="1"/>
            <p:nvPr/>
          </p:nvSpPr>
          <p:spPr>
            <a:xfrm>
              <a:off x="2280230" y="3006206"/>
              <a:ext cx="495649" cy="461665"/>
            </a:xfrm>
            <a:prstGeom prst="rect">
              <a:avLst/>
            </a:prstGeom>
            <a:noFill/>
          </p:spPr>
          <p:txBody>
            <a:bodyPr wrap="none" rtlCol="0">
              <a:spAutoFit/>
            </a:bodyPr>
            <a:lstStyle/>
            <a:p>
              <a:r>
                <a:rPr lang="de-DE" sz="2400" b="1" dirty="0" smtClean="0">
                  <a:latin typeface="+mn-lt"/>
                </a:rPr>
                <a:t>27</a:t>
              </a:r>
              <a:endParaRPr lang="de-DE" sz="1400" b="1" dirty="0">
                <a:effectLst>
                  <a:outerShdw blurRad="38100" dist="38100" dir="2700000" algn="tl">
                    <a:srgbClr val="000000">
                      <a:alpha val="43137"/>
                    </a:srgbClr>
                  </a:outerShdw>
                </a:effectLst>
                <a:latin typeface="+mn-lt"/>
              </a:endParaRPr>
            </a:p>
          </p:txBody>
        </p:sp>
        <p:sp>
          <p:nvSpPr>
            <p:cNvPr id="276" name="Gleichschenkliges Dreieck 275"/>
            <p:cNvSpPr/>
            <p:nvPr/>
          </p:nvSpPr>
          <p:spPr>
            <a:xfrm rot="10800000">
              <a:off x="2443711" y="2888763"/>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8" name="Gruppieren 271"/>
          <p:cNvGrpSpPr/>
          <p:nvPr/>
        </p:nvGrpSpPr>
        <p:grpSpPr>
          <a:xfrm>
            <a:off x="4499992" y="980728"/>
            <a:ext cx="1800200" cy="1224136"/>
            <a:chOff x="3851920" y="673853"/>
            <a:chExt cx="1800200" cy="1224136"/>
          </a:xfrm>
        </p:grpSpPr>
        <p:sp>
          <p:nvSpPr>
            <p:cNvPr id="211" name="Ellipse 210"/>
            <p:cNvSpPr/>
            <p:nvPr/>
          </p:nvSpPr>
          <p:spPr>
            <a:xfrm>
              <a:off x="3851920" y="673853"/>
              <a:ext cx="1800200" cy="1224136"/>
            </a:xfrm>
            <a:prstGeom prst="ellipse">
              <a:avLst/>
            </a:prstGeom>
            <a:solidFill>
              <a:schemeClr val="accent1">
                <a:lumMod val="20000"/>
                <a:lumOff val="8000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30" name="Textfeld 36"/>
            <p:cNvSpPr txBox="1">
              <a:spLocks noChangeArrowheads="1"/>
            </p:cNvSpPr>
            <p:nvPr/>
          </p:nvSpPr>
          <p:spPr bwMode="auto">
            <a:xfrm rot="444486">
              <a:off x="4044107" y="1136901"/>
              <a:ext cx="1342034" cy="523220"/>
            </a:xfrm>
            <a:prstGeom prst="rect">
              <a:avLst/>
            </a:prstGeom>
            <a:noFill/>
            <a:ln w="9525">
              <a:noFill/>
              <a:miter lim="800000"/>
              <a:headEnd/>
              <a:tailEnd/>
            </a:ln>
          </p:spPr>
          <p:txBody>
            <a:bodyPr wrap="none">
              <a:spAutoFit/>
            </a:bodyPr>
            <a:lstStyle/>
            <a:p>
              <a:r>
                <a:rPr lang="de-DE" sz="2800" b="1" dirty="0" err="1" smtClean="0">
                  <a:solidFill>
                    <a:srgbClr val="002060"/>
                  </a:solidFill>
                  <a:latin typeface="Calibri"/>
                </a:rPr>
                <a:t>Uibeliss</a:t>
              </a:r>
              <a:endParaRPr lang="de-DE" sz="2800" b="1" dirty="0" smtClean="0">
                <a:solidFill>
                  <a:srgbClr val="002060"/>
                </a:solidFill>
                <a:latin typeface="+mn-lt"/>
              </a:endParaRPr>
            </a:p>
          </p:txBody>
        </p:sp>
        <p:sp>
          <p:nvSpPr>
            <p:cNvPr id="190" name="Ellipse 9"/>
            <p:cNvSpPr>
              <a:spLocks noChangeArrowheads="1"/>
            </p:cNvSpPr>
            <p:nvPr/>
          </p:nvSpPr>
          <p:spPr bwMode="auto">
            <a:xfrm rot="11421919">
              <a:off x="4485019" y="730732"/>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2" name="Textfeld 251"/>
            <p:cNvSpPr txBox="1"/>
            <p:nvPr/>
          </p:nvSpPr>
          <p:spPr>
            <a:xfrm>
              <a:off x="4591882" y="745861"/>
              <a:ext cx="340158" cy="461665"/>
            </a:xfrm>
            <a:prstGeom prst="rect">
              <a:avLst/>
            </a:prstGeom>
            <a:noFill/>
          </p:spPr>
          <p:txBody>
            <a:bodyPr wrap="none" rtlCol="0">
              <a:spAutoFit/>
            </a:bodyPr>
            <a:lstStyle/>
            <a:p>
              <a:r>
                <a:rPr lang="de-DE" sz="2400" b="1" dirty="0" smtClean="0">
                  <a:latin typeface="+mn-lt"/>
                </a:rPr>
                <a:t>2</a:t>
              </a:r>
              <a:endParaRPr lang="de-DE" sz="1400" b="1" dirty="0">
                <a:effectLst>
                  <a:outerShdw blurRad="38100" dist="38100" dir="2700000" algn="tl">
                    <a:srgbClr val="000000">
                      <a:alpha val="43137"/>
                    </a:srgbClr>
                  </a:outerShdw>
                </a:effectLst>
                <a:latin typeface="+mn-lt"/>
              </a:endParaRPr>
            </a:p>
          </p:txBody>
        </p:sp>
        <p:sp>
          <p:nvSpPr>
            <p:cNvPr id="277" name="Gleichschenkliges Dreieck 276"/>
            <p:cNvSpPr/>
            <p:nvPr/>
          </p:nvSpPr>
          <p:spPr>
            <a:xfrm>
              <a:off x="4680848" y="1199769"/>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9" name="Gruppieren 250"/>
          <p:cNvGrpSpPr/>
          <p:nvPr/>
        </p:nvGrpSpPr>
        <p:grpSpPr>
          <a:xfrm>
            <a:off x="0" y="3356992"/>
            <a:ext cx="1728192" cy="984857"/>
            <a:chOff x="5854496" y="764704"/>
            <a:chExt cx="1728192" cy="984857"/>
          </a:xfrm>
        </p:grpSpPr>
        <p:sp>
          <p:nvSpPr>
            <p:cNvPr id="231" name="Ellipse 230"/>
            <p:cNvSpPr/>
            <p:nvPr/>
          </p:nvSpPr>
          <p:spPr>
            <a:xfrm>
              <a:off x="5854496" y="764704"/>
              <a:ext cx="1728192" cy="984857"/>
            </a:xfrm>
            <a:prstGeom prst="ellipse">
              <a:avLst/>
            </a:prstGeom>
            <a:solidFill>
              <a:schemeClr val="accent6">
                <a:lumMod val="75000"/>
              </a:schemeClr>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21" name="Textfeld 27"/>
            <p:cNvSpPr txBox="1">
              <a:spLocks noChangeArrowheads="1"/>
            </p:cNvSpPr>
            <p:nvPr/>
          </p:nvSpPr>
          <p:spPr bwMode="auto">
            <a:xfrm rot="21027745">
              <a:off x="5879043" y="790650"/>
              <a:ext cx="1272977" cy="646331"/>
            </a:xfrm>
            <a:prstGeom prst="rect">
              <a:avLst/>
            </a:prstGeom>
            <a:noFill/>
            <a:ln w="9525">
              <a:noFill/>
              <a:miter lim="800000"/>
              <a:headEnd/>
              <a:tailEnd/>
            </a:ln>
          </p:spPr>
          <p:txBody>
            <a:bodyPr wrap="none">
              <a:spAutoFit/>
            </a:bodyPr>
            <a:lstStyle/>
            <a:p>
              <a:pPr algn="ctr" fontAlgn="b"/>
              <a:r>
                <a:rPr lang="de-DE" sz="3600" b="1" dirty="0" err="1" smtClean="0">
                  <a:solidFill>
                    <a:schemeClr val="bg1"/>
                  </a:solidFill>
                  <a:effectLst>
                    <a:outerShdw blurRad="38100" dist="38100" dir="2700000" algn="tl">
                      <a:srgbClr val="000000">
                        <a:alpha val="43137"/>
                      </a:srgbClr>
                    </a:outerShdw>
                  </a:effectLst>
                  <a:latin typeface="Calibri"/>
                </a:rPr>
                <a:t>Akkaf</a:t>
              </a:r>
              <a:endParaRPr lang="de-DE" sz="3600" b="1" dirty="0">
                <a:solidFill>
                  <a:schemeClr val="bg1"/>
                </a:solidFill>
                <a:effectLst>
                  <a:outerShdw blurRad="38100" dist="38100" dir="2700000" algn="tl">
                    <a:srgbClr val="000000">
                      <a:alpha val="43137"/>
                    </a:srgbClr>
                  </a:outerShdw>
                </a:effectLst>
                <a:latin typeface="Calibri"/>
              </a:endParaRPr>
            </a:p>
          </p:txBody>
        </p:sp>
        <p:sp>
          <p:nvSpPr>
            <p:cNvPr id="127" name="Ellipse 9"/>
            <p:cNvSpPr>
              <a:spLocks noChangeArrowheads="1"/>
            </p:cNvSpPr>
            <p:nvPr/>
          </p:nvSpPr>
          <p:spPr bwMode="auto">
            <a:xfrm rot="16486190">
              <a:off x="6823443" y="1185114"/>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5" name="Textfeld 254"/>
            <p:cNvSpPr txBox="1"/>
            <p:nvPr/>
          </p:nvSpPr>
          <p:spPr>
            <a:xfrm>
              <a:off x="6819448" y="1224180"/>
              <a:ext cx="495649" cy="461665"/>
            </a:xfrm>
            <a:prstGeom prst="rect">
              <a:avLst/>
            </a:prstGeom>
            <a:noFill/>
          </p:spPr>
          <p:txBody>
            <a:bodyPr wrap="none" rtlCol="0">
              <a:spAutoFit/>
            </a:bodyPr>
            <a:lstStyle/>
            <a:p>
              <a:r>
                <a:rPr lang="de-DE" sz="2400" b="1" dirty="0" smtClean="0">
                  <a:latin typeface="+mn-lt"/>
                </a:rPr>
                <a:t>16</a:t>
              </a:r>
              <a:endParaRPr lang="de-DE" sz="2400" b="1" dirty="0">
                <a:latin typeface="+mn-lt"/>
              </a:endParaRPr>
            </a:p>
          </p:txBody>
        </p:sp>
        <p:sp>
          <p:nvSpPr>
            <p:cNvPr id="278" name="Gleichschenkliges Dreieck 277"/>
            <p:cNvSpPr/>
            <p:nvPr/>
          </p:nvSpPr>
          <p:spPr>
            <a:xfrm rot="7226123">
              <a:off x="6814137" y="1291405"/>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10" name="Gruppieren 269"/>
          <p:cNvGrpSpPr/>
          <p:nvPr/>
        </p:nvGrpSpPr>
        <p:grpSpPr>
          <a:xfrm>
            <a:off x="2606967" y="2692225"/>
            <a:ext cx="2097174" cy="1240073"/>
            <a:chOff x="2507971" y="2533343"/>
            <a:chExt cx="2097174" cy="1240073"/>
          </a:xfrm>
        </p:grpSpPr>
        <p:sp>
          <p:nvSpPr>
            <p:cNvPr id="226" name="Ellipse 225"/>
            <p:cNvSpPr/>
            <p:nvPr/>
          </p:nvSpPr>
          <p:spPr>
            <a:xfrm rot="20508165">
              <a:off x="2507971" y="2821390"/>
              <a:ext cx="2097174" cy="952026"/>
            </a:xfrm>
            <a:prstGeom prst="ellipse">
              <a:avLst/>
            </a:prstGeom>
            <a:solidFill>
              <a:srgbClr val="99FF66"/>
            </a:solid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09" name="Textfeld 15"/>
            <p:cNvSpPr txBox="1">
              <a:spLocks noChangeArrowheads="1"/>
            </p:cNvSpPr>
            <p:nvPr/>
          </p:nvSpPr>
          <p:spPr bwMode="auto">
            <a:xfrm rot="20967818">
              <a:off x="2866643" y="2968098"/>
              <a:ext cx="1343189" cy="646331"/>
            </a:xfrm>
            <a:prstGeom prst="rect">
              <a:avLst/>
            </a:prstGeom>
            <a:noFill/>
            <a:ln w="9525">
              <a:noFill/>
              <a:miter lim="800000"/>
              <a:headEnd/>
              <a:tailEnd/>
            </a:ln>
          </p:spPr>
          <p:txBody>
            <a:bodyPr wrap="none">
              <a:spAutoFit/>
            </a:bodyPr>
            <a:lstStyle/>
            <a:p>
              <a:pPr algn="ctr" fontAlgn="b"/>
              <a:r>
                <a:rPr lang="de-DE" sz="3600" b="1" dirty="0" err="1" smtClean="0">
                  <a:solidFill>
                    <a:srgbClr val="FF0000"/>
                  </a:solidFill>
                  <a:latin typeface="Calibri"/>
                </a:rPr>
                <a:t>Orgab</a:t>
              </a:r>
              <a:endParaRPr lang="de-DE" sz="3600" b="1" dirty="0">
                <a:solidFill>
                  <a:srgbClr val="FF0000"/>
                </a:solidFill>
                <a:latin typeface="Calibri"/>
              </a:endParaRPr>
            </a:p>
          </p:txBody>
        </p:sp>
        <p:sp>
          <p:nvSpPr>
            <p:cNvPr id="196" name="Ellipse 9"/>
            <p:cNvSpPr>
              <a:spLocks noChangeArrowheads="1"/>
            </p:cNvSpPr>
            <p:nvPr/>
          </p:nvSpPr>
          <p:spPr bwMode="auto">
            <a:xfrm rot="12315493">
              <a:off x="3435717" y="2533343"/>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7" name="Textfeld 256"/>
            <p:cNvSpPr txBox="1"/>
            <p:nvPr/>
          </p:nvSpPr>
          <p:spPr>
            <a:xfrm>
              <a:off x="3463021" y="2549215"/>
              <a:ext cx="495649" cy="461665"/>
            </a:xfrm>
            <a:prstGeom prst="rect">
              <a:avLst/>
            </a:prstGeom>
            <a:noFill/>
          </p:spPr>
          <p:txBody>
            <a:bodyPr wrap="none" rtlCol="0">
              <a:spAutoFit/>
            </a:bodyPr>
            <a:lstStyle/>
            <a:p>
              <a:r>
                <a:rPr lang="de-DE" sz="2400" b="1" dirty="0" smtClean="0">
                  <a:latin typeface="+mn-lt"/>
                </a:rPr>
                <a:t>26</a:t>
              </a:r>
              <a:endParaRPr lang="de-DE" sz="2400" b="1" dirty="0">
                <a:latin typeface="+mn-lt"/>
              </a:endParaRPr>
            </a:p>
          </p:txBody>
        </p:sp>
        <p:sp>
          <p:nvSpPr>
            <p:cNvPr id="279" name="Gleichschenkliges Dreieck 278"/>
            <p:cNvSpPr/>
            <p:nvPr/>
          </p:nvSpPr>
          <p:spPr>
            <a:xfrm rot="21287257">
              <a:off x="3659148" y="3005915"/>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sp>
        <p:nvSpPr>
          <p:cNvPr id="280" name="Gleichschenkliges Dreieck 279"/>
          <p:cNvSpPr/>
          <p:nvPr/>
        </p:nvSpPr>
        <p:spPr>
          <a:xfrm rot="10800000">
            <a:off x="3751100" y="6204845"/>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11" name="Gruppieren 190"/>
          <p:cNvGrpSpPr/>
          <p:nvPr/>
        </p:nvGrpSpPr>
        <p:grpSpPr>
          <a:xfrm>
            <a:off x="3635896" y="4497823"/>
            <a:ext cx="1483108" cy="1235433"/>
            <a:chOff x="3491880" y="4263500"/>
            <a:chExt cx="1483108" cy="1235433"/>
          </a:xfrm>
        </p:grpSpPr>
        <p:sp>
          <p:nvSpPr>
            <p:cNvPr id="237" name="Ellipse 236"/>
            <p:cNvSpPr/>
            <p:nvPr/>
          </p:nvSpPr>
          <p:spPr>
            <a:xfrm rot="16732304">
              <a:off x="3633289" y="4157234"/>
              <a:ext cx="1235433" cy="1447965"/>
            </a:xfrm>
            <a:prstGeom prst="ellipse">
              <a:avLst/>
            </a:prstGeom>
            <a:solidFill>
              <a:srgbClr val="FFFF00"/>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04" name="Textfeld 10"/>
            <p:cNvSpPr txBox="1">
              <a:spLocks noChangeArrowheads="1"/>
            </p:cNvSpPr>
            <p:nvPr/>
          </p:nvSpPr>
          <p:spPr bwMode="auto">
            <a:xfrm>
              <a:off x="3491880" y="4346805"/>
              <a:ext cx="1441141" cy="646331"/>
            </a:xfrm>
            <a:prstGeom prst="rect">
              <a:avLst/>
            </a:prstGeom>
            <a:noFill/>
            <a:ln w="9525">
              <a:noFill/>
              <a:miter lim="800000"/>
              <a:headEnd/>
              <a:tailEnd/>
            </a:ln>
          </p:spPr>
          <p:txBody>
            <a:bodyPr wrap="square">
              <a:spAutoFit/>
            </a:bodyPr>
            <a:lstStyle/>
            <a:p>
              <a:pPr algn="ctr" fontAlgn="b"/>
              <a:r>
                <a:rPr lang="de-DE" sz="3600" b="1" dirty="0" err="1" smtClean="0">
                  <a:solidFill>
                    <a:srgbClr val="C00000"/>
                  </a:solidFill>
                  <a:effectLst>
                    <a:outerShdw blurRad="38100" dist="38100" dir="2700000" algn="tl">
                      <a:srgbClr val="000000">
                        <a:alpha val="43137"/>
                      </a:srgbClr>
                    </a:outerShdw>
                  </a:effectLst>
                  <a:latin typeface="Calibri"/>
                </a:rPr>
                <a:t>Oineh</a:t>
              </a:r>
              <a:endParaRPr lang="de-DE" sz="3600" b="1" dirty="0">
                <a:solidFill>
                  <a:srgbClr val="C00000"/>
                </a:solidFill>
                <a:effectLst>
                  <a:outerShdw blurRad="38100" dist="38100" dir="2700000" algn="tl">
                    <a:srgbClr val="000000">
                      <a:alpha val="43137"/>
                    </a:srgbClr>
                  </a:outerShdw>
                </a:effectLst>
                <a:latin typeface="Calibri"/>
              </a:endParaRPr>
            </a:p>
          </p:txBody>
        </p:sp>
        <p:sp>
          <p:nvSpPr>
            <p:cNvPr id="130" name="Ellipse 9"/>
            <p:cNvSpPr>
              <a:spLocks noChangeArrowheads="1"/>
            </p:cNvSpPr>
            <p:nvPr/>
          </p:nvSpPr>
          <p:spPr bwMode="auto">
            <a:xfrm rot="21299778">
              <a:off x="4072484" y="4946398"/>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0" name="Textfeld 249"/>
            <p:cNvSpPr txBox="1"/>
            <p:nvPr/>
          </p:nvSpPr>
          <p:spPr>
            <a:xfrm>
              <a:off x="4102000" y="4983700"/>
              <a:ext cx="495649" cy="461665"/>
            </a:xfrm>
            <a:prstGeom prst="rect">
              <a:avLst/>
            </a:prstGeom>
            <a:noFill/>
          </p:spPr>
          <p:txBody>
            <a:bodyPr wrap="none" rtlCol="0">
              <a:spAutoFit/>
            </a:bodyPr>
            <a:lstStyle/>
            <a:p>
              <a:r>
                <a:rPr lang="de-DE" sz="2400" b="1" dirty="0" smtClean="0">
                  <a:latin typeface="+mn-lt"/>
                </a:rPr>
                <a:t>25</a:t>
              </a:r>
              <a:endParaRPr lang="de-DE" sz="2400" b="1" dirty="0">
                <a:latin typeface="+mn-lt"/>
              </a:endParaRPr>
            </a:p>
          </p:txBody>
        </p:sp>
        <p:sp>
          <p:nvSpPr>
            <p:cNvPr id="281" name="Gleichschenkliges Dreieck 280"/>
            <p:cNvSpPr/>
            <p:nvPr/>
          </p:nvSpPr>
          <p:spPr>
            <a:xfrm rot="10461305">
              <a:off x="4211960" y="4892910"/>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12" name="Gruppieren 202"/>
          <p:cNvGrpSpPr/>
          <p:nvPr/>
        </p:nvGrpSpPr>
        <p:grpSpPr>
          <a:xfrm>
            <a:off x="2051720" y="4581128"/>
            <a:ext cx="1590739" cy="1296144"/>
            <a:chOff x="1979712" y="4293096"/>
            <a:chExt cx="1590739" cy="1296144"/>
          </a:xfrm>
        </p:grpSpPr>
        <p:sp>
          <p:nvSpPr>
            <p:cNvPr id="222" name="Ellipse 221"/>
            <p:cNvSpPr/>
            <p:nvPr/>
          </p:nvSpPr>
          <p:spPr>
            <a:xfrm>
              <a:off x="1979712" y="4293096"/>
              <a:ext cx="1584176" cy="1296144"/>
            </a:xfrm>
            <a:prstGeom prst="ellipse">
              <a:avLst/>
            </a:prstGeom>
            <a:solidFill>
              <a:srgbClr val="FF0000"/>
            </a:solidFill>
            <a:ln w="508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25" name="Textfeld 31"/>
            <p:cNvSpPr txBox="1">
              <a:spLocks noChangeArrowheads="1"/>
            </p:cNvSpPr>
            <p:nvPr/>
          </p:nvSpPr>
          <p:spPr bwMode="auto">
            <a:xfrm>
              <a:off x="2046957" y="4408534"/>
              <a:ext cx="1523494" cy="646331"/>
            </a:xfrm>
            <a:prstGeom prst="rect">
              <a:avLst/>
            </a:prstGeom>
            <a:noFill/>
            <a:ln w="9525">
              <a:noFill/>
              <a:miter lim="800000"/>
              <a:headEnd/>
              <a:tailEnd/>
            </a:ln>
          </p:spPr>
          <p:txBody>
            <a:bodyPr wrap="none">
              <a:spAutoFit/>
            </a:bodyPr>
            <a:lstStyle/>
            <a:p>
              <a:r>
                <a:rPr lang="de-DE" sz="3600" b="1" dirty="0" err="1" smtClean="0">
                  <a:solidFill>
                    <a:srgbClr val="FFFF99"/>
                  </a:solidFill>
                  <a:effectLst>
                    <a:outerShdw blurRad="38100" dist="38100" dir="2700000" algn="tl">
                      <a:srgbClr val="000000">
                        <a:alpha val="43137"/>
                      </a:srgbClr>
                    </a:outerShdw>
                  </a:effectLst>
                  <a:latin typeface="Calibri"/>
                </a:rPr>
                <a:t>Gartob</a:t>
              </a:r>
              <a:endParaRPr lang="de-DE" sz="3600" b="1" dirty="0" smtClean="0">
                <a:solidFill>
                  <a:srgbClr val="FFFF99"/>
                </a:solidFill>
                <a:effectLst>
                  <a:outerShdw blurRad="38100" dist="38100" dir="2700000" algn="tl">
                    <a:srgbClr val="000000">
                      <a:alpha val="43137"/>
                    </a:srgbClr>
                  </a:outerShdw>
                </a:effectLst>
                <a:latin typeface="+mn-lt"/>
              </a:endParaRPr>
            </a:p>
          </p:txBody>
        </p:sp>
        <p:sp>
          <p:nvSpPr>
            <p:cNvPr id="160" name="Ellipse 9"/>
            <p:cNvSpPr>
              <a:spLocks noChangeArrowheads="1"/>
            </p:cNvSpPr>
            <p:nvPr/>
          </p:nvSpPr>
          <p:spPr bwMode="auto">
            <a:xfrm rot="2368290">
              <a:off x="2482271" y="4984508"/>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3" name="Textfeld 252"/>
            <p:cNvSpPr txBox="1"/>
            <p:nvPr/>
          </p:nvSpPr>
          <p:spPr>
            <a:xfrm>
              <a:off x="2575658" y="5006282"/>
              <a:ext cx="340158" cy="461665"/>
            </a:xfrm>
            <a:prstGeom prst="rect">
              <a:avLst/>
            </a:prstGeom>
            <a:noFill/>
          </p:spPr>
          <p:txBody>
            <a:bodyPr wrap="none" rtlCol="0">
              <a:spAutoFit/>
            </a:bodyPr>
            <a:lstStyle/>
            <a:p>
              <a:r>
                <a:rPr lang="de-DE" sz="2400" b="1" dirty="0" smtClean="0">
                  <a:latin typeface="+mn-lt"/>
                </a:rPr>
                <a:t>6</a:t>
              </a:r>
              <a:endParaRPr lang="de-DE" sz="2400" b="1" dirty="0">
                <a:latin typeface="+mn-lt"/>
              </a:endParaRPr>
            </a:p>
          </p:txBody>
        </p:sp>
        <p:sp>
          <p:nvSpPr>
            <p:cNvPr id="282" name="Gleichschenkliges Dreieck 281"/>
            <p:cNvSpPr/>
            <p:nvPr/>
          </p:nvSpPr>
          <p:spPr>
            <a:xfrm rot="10800000">
              <a:off x="2675978" y="4916664"/>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13" name="Gruppieren 300"/>
          <p:cNvGrpSpPr/>
          <p:nvPr/>
        </p:nvGrpSpPr>
        <p:grpSpPr>
          <a:xfrm>
            <a:off x="7801530" y="1201989"/>
            <a:ext cx="1176172" cy="1393593"/>
            <a:chOff x="7657514" y="1164673"/>
            <a:chExt cx="1176172" cy="1393593"/>
          </a:xfrm>
        </p:grpSpPr>
        <p:grpSp>
          <p:nvGrpSpPr>
            <p:cNvPr id="14" name="Gruppieren 166"/>
            <p:cNvGrpSpPr/>
            <p:nvPr/>
          </p:nvGrpSpPr>
          <p:grpSpPr>
            <a:xfrm>
              <a:off x="7657514" y="1164673"/>
              <a:ext cx="1176172" cy="1393593"/>
              <a:chOff x="7344122" y="1044210"/>
              <a:chExt cx="1176172" cy="1393593"/>
            </a:xfrm>
          </p:grpSpPr>
          <p:sp>
            <p:nvSpPr>
              <p:cNvPr id="235" name="Ellipse 234"/>
              <p:cNvSpPr/>
              <p:nvPr/>
            </p:nvSpPr>
            <p:spPr>
              <a:xfrm rot="20989206">
                <a:off x="7344122" y="1044210"/>
                <a:ext cx="1176172" cy="1393593"/>
              </a:xfrm>
              <a:prstGeom prst="ellipse">
                <a:avLst/>
              </a:prstGeom>
              <a:solidFill>
                <a:srgbClr val="00CC00"/>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27" name="Textfeld 33"/>
              <p:cNvSpPr txBox="1">
                <a:spLocks noChangeArrowheads="1"/>
              </p:cNvSpPr>
              <p:nvPr/>
            </p:nvSpPr>
            <p:spPr bwMode="auto">
              <a:xfrm>
                <a:off x="7370003" y="1369396"/>
                <a:ext cx="1135247" cy="477054"/>
              </a:xfrm>
              <a:prstGeom prst="rect">
                <a:avLst/>
              </a:prstGeom>
              <a:noFill/>
              <a:ln w="9525">
                <a:noFill/>
                <a:miter lim="800000"/>
                <a:headEnd/>
                <a:tailEnd/>
              </a:ln>
            </p:spPr>
            <p:txBody>
              <a:bodyPr wrap="none">
                <a:spAutoFit/>
              </a:bodyPr>
              <a:lstStyle/>
              <a:p>
                <a:r>
                  <a:rPr lang="de-DE" sz="2500" b="1" dirty="0" err="1" smtClean="0">
                    <a:solidFill>
                      <a:schemeClr val="bg1"/>
                    </a:solidFill>
                    <a:effectLst>
                      <a:outerShdw blurRad="38100" dist="38100" dir="2700000" algn="tl">
                        <a:srgbClr val="000000">
                          <a:alpha val="43137"/>
                        </a:srgbClr>
                      </a:outerShdw>
                    </a:effectLst>
                    <a:latin typeface="Calibri"/>
                  </a:rPr>
                  <a:t>Gneissl</a:t>
                </a:r>
                <a:endParaRPr lang="de-DE" sz="2500" b="1" dirty="0" smtClean="0">
                  <a:solidFill>
                    <a:schemeClr val="bg1"/>
                  </a:solidFill>
                  <a:effectLst>
                    <a:outerShdw blurRad="38100" dist="38100" dir="2700000" algn="tl">
                      <a:srgbClr val="000000">
                        <a:alpha val="43137"/>
                      </a:srgbClr>
                    </a:outerShdw>
                  </a:effectLst>
                  <a:latin typeface="+mn-lt"/>
                </a:endParaRPr>
              </a:p>
            </p:txBody>
          </p:sp>
          <p:sp>
            <p:nvSpPr>
              <p:cNvPr id="139" name="Ellipse 9"/>
              <p:cNvSpPr>
                <a:spLocks noChangeArrowheads="1"/>
              </p:cNvSpPr>
              <p:nvPr/>
            </p:nvSpPr>
            <p:spPr bwMode="auto">
              <a:xfrm>
                <a:off x="7690411" y="1804892"/>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41" name="Textfeld 240"/>
              <p:cNvSpPr txBox="1"/>
              <p:nvPr/>
            </p:nvSpPr>
            <p:spPr>
              <a:xfrm>
                <a:off x="7702133" y="1841553"/>
                <a:ext cx="495649" cy="461665"/>
              </a:xfrm>
              <a:prstGeom prst="rect">
                <a:avLst/>
              </a:prstGeom>
              <a:noFill/>
            </p:spPr>
            <p:txBody>
              <a:bodyPr wrap="none" rtlCol="0">
                <a:spAutoFit/>
              </a:bodyPr>
              <a:lstStyle/>
              <a:p>
                <a:r>
                  <a:rPr lang="de-DE" sz="2400" b="1" dirty="0" smtClean="0">
                    <a:latin typeface="+mn-lt"/>
                  </a:rPr>
                  <a:t>15</a:t>
                </a:r>
                <a:endParaRPr lang="de-DE" sz="2400" b="1" dirty="0">
                  <a:latin typeface="+mn-lt"/>
                </a:endParaRPr>
              </a:p>
            </p:txBody>
          </p:sp>
        </p:grpSp>
        <p:sp>
          <p:nvSpPr>
            <p:cNvPr id="283" name="Gleichschenkliges Dreieck 282"/>
            <p:cNvSpPr/>
            <p:nvPr/>
          </p:nvSpPr>
          <p:spPr>
            <a:xfrm rot="10800000">
              <a:off x="8172400" y="1925273"/>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sp>
        <p:nvSpPr>
          <p:cNvPr id="284" name="Gleichschenkliges Dreieck 283"/>
          <p:cNvSpPr/>
          <p:nvPr/>
        </p:nvSpPr>
        <p:spPr>
          <a:xfrm rot="14282047">
            <a:off x="4795818" y="6180539"/>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15" name="Gruppieren 199"/>
          <p:cNvGrpSpPr/>
          <p:nvPr/>
        </p:nvGrpSpPr>
        <p:grpSpPr>
          <a:xfrm>
            <a:off x="1187624" y="4655238"/>
            <a:ext cx="7751888" cy="2158138"/>
            <a:chOff x="1331640" y="4538605"/>
            <a:chExt cx="7751888" cy="2158138"/>
          </a:xfrm>
        </p:grpSpPr>
        <p:sp>
          <p:nvSpPr>
            <p:cNvPr id="225" name="Ellipse 224"/>
            <p:cNvSpPr/>
            <p:nvPr/>
          </p:nvSpPr>
          <p:spPr>
            <a:xfrm>
              <a:off x="1331640" y="5544615"/>
              <a:ext cx="1728192" cy="1152128"/>
            </a:xfrm>
            <a:prstGeom prst="ellipse">
              <a:avLst/>
            </a:prstGeom>
            <a:solidFill>
              <a:srgbClr val="0000FF"/>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dirty="0">
                <a:solidFill>
                  <a:schemeClr val="bg1"/>
                </a:solidFill>
              </a:endParaRPr>
            </a:p>
          </p:txBody>
        </p:sp>
        <p:sp>
          <p:nvSpPr>
            <p:cNvPr id="4101" name="Textfeld 7"/>
            <p:cNvSpPr txBox="1">
              <a:spLocks noChangeArrowheads="1"/>
            </p:cNvSpPr>
            <p:nvPr/>
          </p:nvSpPr>
          <p:spPr bwMode="auto">
            <a:xfrm>
              <a:off x="7772079" y="4538605"/>
              <a:ext cx="1311449" cy="523220"/>
            </a:xfrm>
            <a:prstGeom prst="rect">
              <a:avLst/>
            </a:prstGeom>
            <a:noFill/>
            <a:ln w="9525">
              <a:noFill/>
              <a:miter lim="800000"/>
              <a:headEnd/>
              <a:tailEnd/>
            </a:ln>
          </p:spPr>
          <p:txBody>
            <a:bodyPr wrap="none">
              <a:spAutoFit/>
            </a:bodyPr>
            <a:lstStyle/>
            <a:p>
              <a:pPr algn="ctr" fontAlgn="b"/>
              <a:r>
                <a:rPr lang="de-DE" sz="2800" b="1" dirty="0" err="1" smtClean="0">
                  <a:solidFill>
                    <a:schemeClr val="bg1"/>
                  </a:solidFill>
                  <a:effectLst>
                    <a:outerShdw blurRad="38100" dist="38100" dir="2700000" algn="tl">
                      <a:srgbClr val="000000">
                        <a:alpha val="43137"/>
                      </a:srgbClr>
                    </a:outerShdw>
                  </a:effectLst>
                  <a:latin typeface="Calibri"/>
                </a:rPr>
                <a:t>Seebint</a:t>
              </a:r>
              <a:endParaRPr lang="de-DE" sz="2800" b="1" dirty="0" smtClean="0">
                <a:solidFill>
                  <a:schemeClr val="bg1"/>
                </a:solidFill>
                <a:effectLst>
                  <a:outerShdw blurRad="38100" dist="38100" dir="2700000" algn="tl">
                    <a:srgbClr val="000000">
                      <a:alpha val="43137"/>
                    </a:srgbClr>
                  </a:outerShdw>
                </a:effectLst>
                <a:latin typeface="Calibri"/>
              </a:endParaRPr>
            </a:p>
          </p:txBody>
        </p:sp>
        <p:sp>
          <p:nvSpPr>
            <p:cNvPr id="199" name="Ellipse 9"/>
            <p:cNvSpPr>
              <a:spLocks noChangeArrowheads="1"/>
            </p:cNvSpPr>
            <p:nvPr/>
          </p:nvSpPr>
          <p:spPr bwMode="auto">
            <a:xfrm rot="16361141">
              <a:off x="1981967" y="5502789"/>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65" name="Textfeld 264"/>
            <p:cNvSpPr txBox="1"/>
            <p:nvPr/>
          </p:nvSpPr>
          <p:spPr>
            <a:xfrm>
              <a:off x="2012450" y="5544615"/>
              <a:ext cx="495649" cy="461665"/>
            </a:xfrm>
            <a:prstGeom prst="rect">
              <a:avLst/>
            </a:prstGeom>
            <a:noFill/>
          </p:spPr>
          <p:txBody>
            <a:bodyPr wrap="none" rtlCol="0">
              <a:spAutoFit/>
            </a:bodyPr>
            <a:lstStyle/>
            <a:p>
              <a:r>
                <a:rPr lang="de-DE" sz="2400" b="1" dirty="0" smtClean="0">
                  <a:latin typeface="+mn-lt"/>
                </a:rPr>
                <a:t>10</a:t>
              </a:r>
              <a:endParaRPr lang="de-DE" sz="2400" b="1" dirty="0">
                <a:latin typeface="+mn-lt"/>
              </a:endParaRPr>
            </a:p>
          </p:txBody>
        </p:sp>
        <p:sp>
          <p:nvSpPr>
            <p:cNvPr id="285" name="Gleichschenkliges Dreieck 284"/>
            <p:cNvSpPr/>
            <p:nvPr/>
          </p:nvSpPr>
          <p:spPr>
            <a:xfrm rot="323026">
              <a:off x="2165706" y="5932461"/>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16" name="Gruppieren 196"/>
          <p:cNvGrpSpPr/>
          <p:nvPr/>
        </p:nvGrpSpPr>
        <p:grpSpPr>
          <a:xfrm>
            <a:off x="-36512" y="5373216"/>
            <a:ext cx="1401153" cy="1393593"/>
            <a:chOff x="80063" y="5433545"/>
            <a:chExt cx="1401153" cy="1393593"/>
          </a:xfrm>
        </p:grpSpPr>
        <p:sp>
          <p:nvSpPr>
            <p:cNvPr id="213" name="Ellipse 212"/>
            <p:cNvSpPr/>
            <p:nvPr/>
          </p:nvSpPr>
          <p:spPr>
            <a:xfrm rot="20747895">
              <a:off x="152071" y="5433545"/>
              <a:ext cx="1235433" cy="1393593"/>
            </a:xfrm>
            <a:prstGeom prst="ellipse">
              <a:avLst/>
            </a:prstGeom>
            <a:solidFill>
              <a:srgbClr val="FFFF00"/>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06" name="Textfeld 12"/>
            <p:cNvSpPr txBox="1">
              <a:spLocks noChangeArrowheads="1"/>
            </p:cNvSpPr>
            <p:nvPr/>
          </p:nvSpPr>
          <p:spPr bwMode="auto">
            <a:xfrm>
              <a:off x="80063" y="5767241"/>
              <a:ext cx="1401153" cy="584775"/>
            </a:xfrm>
            <a:prstGeom prst="rect">
              <a:avLst/>
            </a:prstGeom>
            <a:noFill/>
            <a:ln w="9525">
              <a:noFill/>
              <a:miter lim="800000"/>
              <a:headEnd/>
              <a:tailEnd/>
            </a:ln>
          </p:spPr>
          <p:txBody>
            <a:bodyPr wrap="none">
              <a:spAutoFit/>
            </a:bodyPr>
            <a:lstStyle/>
            <a:p>
              <a:r>
                <a:rPr lang="de-DE" sz="3200" b="1" dirty="0" err="1" smtClean="0">
                  <a:solidFill>
                    <a:srgbClr val="FF0000"/>
                  </a:solidFill>
                  <a:latin typeface="Calibri"/>
                </a:rPr>
                <a:t>Teehog</a:t>
              </a:r>
              <a:endParaRPr lang="de-DE" sz="3200" b="1" dirty="0" smtClean="0">
                <a:solidFill>
                  <a:srgbClr val="FF0000"/>
                </a:solidFill>
                <a:latin typeface="+mn-lt"/>
              </a:endParaRPr>
            </a:p>
          </p:txBody>
        </p:sp>
        <p:sp>
          <p:nvSpPr>
            <p:cNvPr id="148" name="Ellipse 9"/>
            <p:cNvSpPr>
              <a:spLocks noChangeArrowheads="1"/>
            </p:cNvSpPr>
            <p:nvPr/>
          </p:nvSpPr>
          <p:spPr bwMode="auto">
            <a:xfrm rot="485634">
              <a:off x="520386" y="6237166"/>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67" name="Textfeld 266"/>
            <p:cNvSpPr txBox="1"/>
            <p:nvPr/>
          </p:nvSpPr>
          <p:spPr>
            <a:xfrm>
              <a:off x="644110" y="6269377"/>
              <a:ext cx="340158" cy="461665"/>
            </a:xfrm>
            <a:prstGeom prst="rect">
              <a:avLst/>
            </a:prstGeom>
            <a:noFill/>
          </p:spPr>
          <p:txBody>
            <a:bodyPr wrap="none" rtlCol="0">
              <a:spAutoFit/>
            </a:bodyPr>
            <a:lstStyle/>
            <a:p>
              <a:r>
                <a:rPr lang="de-DE" sz="2400" b="1" dirty="0" smtClean="0">
                  <a:latin typeface="+mn-lt"/>
                </a:rPr>
                <a:t>1</a:t>
              </a:r>
              <a:endParaRPr lang="de-DE" sz="2400" b="1" dirty="0">
                <a:latin typeface="+mn-lt"/>
              </a:endParaRPr>
            </a:p>
          </p:txBody>
        </p:sp>
        <p:sp>
          <p:nvSpPr>
            <p:cNvPr id="286" name="Gleichschenkliges Dreieck 285"/>
            <p:cNvSpPr/>
            <p:nvPr/>
          </p:nvSpPr>
          <p:spPr>
            <a:xfrm rot="10800000">
              <a:off x="685573" y="6223071"/>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17" name="Gruppieren 179"/>
          <p:cNvGrpSpPr/>
          <p:nvPr/>
        </p:nvGrpSpPr>
        <p:grpSpPr>
          <a:xfrm>
            <a:off x="2943160" y="3693283"/>
            <a:ext cx="1772855" cy="959853"/>
            <a:chOff x="3190199" y="3374187"/>
            <a:chExt cx="1772855" cy="959853"/>
          </a:xfrm>
        </p:grpSpPr>
        <p:grpSp>
          <p:nvGrpSpPr>
            <p:cNvPr id="18" name="Gruppieren 178"/>
            <p:cNvGrpSpPr/>
            <p:nvPr/>
          </p:nvGrpSpPr>
          <p:grpSpPr>
            <a:xfrm>
              <a:off x="3190199" y="3374187"/>
              <a:ext cx="1772855" cy="959853"/>
              <a:chOff x="3190199" y="3374187"/>
              <a:chExt cx="1772855" cy="959853"/>
            </a:xfrm>
          </p:grpSpPr>
          <p:sp>
            <p:nvSpPr>
              <p:cNvPr id="220" name="Ellipse 219"/>
              <p:cNvSpPr/>
              <p:nvPr/>
            </p:nvSpPr>
            <p:spPr>
              <a:xfrm>
                <a:off x="3190199" y="3469944"/>
                <a:ext cx="1772855" cy="864096"/>
              </a:xfrm>
              <a:prstGeom prst="ellipse">
                <a:avLst/>
              </a:prstGeom>
              <a:solidFill>
                <a:srgbClr val="0000FF"/>
              </a:solidFill>
              <a:ln w="50800">
                <a:solidFill>
                  <a:srgbClr val="CD03A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26" name="Textfeld 32"/>
              <p:cNvSpPr txBox="1">
                <a:spLocks noChangeArrowheads="1"/>
              </p:cNvSpPr>
              <p:nvPr/>
            </p:nvSpPr>
            <p:spPr bwMode="auto">
              <a:xfrm>
                <a:off x="3306871" y="3788492"/>
                <a:ext cx="1579343" cy="461665"/>
              </a:xfrm>
              <a:prstGeom prst="rect">
                <a:avLst/>
              </a:prstGeom>
              <a:noFill/>
              <a:ln w="9525">
                <a:noFill/>
                <a:miter lim="800000"/>
                <a:headEnd/>
                <a:tailEnd/>
              </a:ln>
            </p:spPr>
            <p:txBody>
              <a:bodyPr wrap="none">
                <a:spAutoFit/>
              </a:bodyPr>
              <a:lstStyle/>
              <a:p>
                <a:pPr algn="ctr" fontAlgn="b"/>
                <a:r>
                  <a:rPr lang="de-DE" sz="2400" b="1" dirty="0" err="1" smtClean="0">
                    <a:solidFill>
                      <a:schemeClr val="bg1"/>
                    </a:solidFill>
                    <a:effectLst>
                      <a:outerShdw blurRad="38100" dist="38100" dir="2700000" algn="tl">
                        <a:srgbClr val="000000">
                          <a:alpha val="43137"/>
                        </a:srgbClr>
                      </a:outerShdw>
                    </a:effectLst>
                    <a:latin typeface="Calibri"/>
                  </a:rPr>
                  <a:t>Teebovehn</a:t>
                </a:r>
                <a:endParaRPr lang="de-DE" sz="2400" b="1" dirty="0">
                  <a:solidFill>
                    <a:schemeClr val="bg1"/>
                  </a:solidFill>
                  <a:effectLst>
                    <a:outerShdw blurRad="38100" dist="38100" dir="2700000" algn="tl">
                      <a:srgbClr val="000000">
                        <a:alpha val="43137"/>
                      </a:srgbClr>
                    </a:outerShdw>
                  </a:effectLst>
                  <a:latin typeface="Calibri"/>
                </a:endParaRPr>
              </a:p>
            </p:txBody>
          </p:sp>
          <p:sp>
            <p:nvSpPr>
              <p:cNvPr id="145" name="Ellipse 9"/>
              <p:cNvSpPr>
                <a:spLocks noChangeArrowheads="1"/>
              </p:cNvSpPr>
              <p:nvPr/>
            </p:nvSpPr>
            <p:spPr bwMode="auto">
              <a:xfrm rot="5400000">
                <a:off x="3797426" y="3373393"/>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grpSp>
        <p:sp>
          <p:nvSpPr>
            <p:cNvPr id="262" name="Textfeld 261"/>
            <p:cNvSpPr txBox="1"/>
            <p:nvPr/>
          </p:nvSpPr>
          <p:spPr>
            <a:xfrm>
              <a:off x="3833015" y="3410403"/>
              <a:ext cx="495649" cy="461665"/>
            </a:xfrm>
            <a:prstGeom prst="rect">
              <a:avLst/>
            </a:prstGeom>
            <a:noFill/>
          </p:spPr>
          <p:txBody>
            <a:bodyPr wrap="none" rtlCol="0">
              <a:spAutoFit/>
            </a:bodyPr>
            <a:lstStyle/>
            <a:p>
              <a:r>
                <a:rPr lang="de-DE" sz="2400" b="1" dirty="0" smtClean="0">
                  <a:latin typeface="+mn-lt"/>
                </a:rPr>
                <a:t>13</a:t>
              </a:r>
              <a:endParaRPr lang="de-DE" sz="2400" b="1" dirty="0">
                <a:latin typeface="+mn-lt"/>
              </a:endParaRPr>
            </a:p>
          </p:txBody>
        </p:sp>
        <p:sp>
          <p:nvSpPr>
            <p:cNvPr id="287" name="Gleichschenkliges Dreieck 286"/>
            <p:cNvSpPr/>
            <p:nvPr/>
          </p:nvSpPr>
          <p:spPr>
            <a:xfrm rot="928095">
              <a:off x="3920102" y="3823721"/>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19" name="Gruppieren 205"/>
          <p:cNvGrpSpPr/>
          <p:nvPr/>
        </p:nvGrpSpPr>
        <p:grpSpPr>
          <a:xfrm>
            <a:off x="1464359" y="3487442"/>
            <a:ext cx="1235433" cy="1393593"/>
            <a:chOff x="1051664" y="3271222"/>
            <a:chExt cx="1235433" cy="1393593"/>
          </a:xfrm>
        </p:grpSpPr>
        <p:sp>
          <p:nvSpPr>
            <p:cNvPr id="232" name="Ellipse 231"/>
            <p:cNvSpPr/>
            <p:nvPr/>
          </p:nvSpPr>
          <p:spPr>
            <a:xfrm rot="20747895">
              <a:off x="1051664" y="3271222"/>
              <a:ext cx="1235433" cy="1393593"/>
            </a:xfrm>
            <a:prstGeom prst="ellipse">
              <a:avLst/>
            </a:prstGeom>
            <a:solidFill>
              <a:srgbClr val="FF0000"/>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12" name="Textfeld 18"/>
            <p:cNvSpPr txBox="1">
              <a:spLocks noChangeArrowheads="1"/>
            </p:cNvSpPr>
            <p:nvPr/>
          </p:nvSpPr>
          <p:spPr bwMode="auto">
            <a:xfrm>
              <a:off x="1116711" y="3428804"/>
              <a:ext cx="1079142" cy="584775"/>
            </a:xfrm>
            <a:prstGeom prst="rect">
              <a:avLst/>
            </a:prstGeom>
            <a:noFill/>
            <a:ln w="9525">
              <a:noFill/>
              <a:miter lim="800000"/>
              <a:headEnd/>
              <a:tailEnd/>
            </a:ln>
          </p:spPr>
          <p:txBody>
            <a:bodyPr wrap="none">
              <a:spAutoFit/>
            </a:bodyPr>
            <a:lstStyle/>
            <a:p>
              <a:r>
                <a:rPr lang="de-DE" sz="3200" b="1" dirty="0" smtClean="0">
                  <a:solidFill>
                    <a:schemeClr val="bg1"/>
                  </a:solidFill>
                  <a:effectLst>
                    <a:outerShdw blurRad="38100" dist="38100" dir="2700000" algn="tl">
                      <a:srgbClr val="000000">
                        <a:alpha val="43137"/>
                      </a:srgbClr>
                    </a:outerShdw>
                  </a:effectLst>
                  <a:latin typeface="Calibri"/>
                </a:rPr>
                <a:t>Anne</a:t>
              </a:r>
              <a:endParaRPr lang="de-DE" sz="3200" b="1" dirty="0" smtClean="0">
                <a:solidFill>
                  <a:schemeClr val="bg1"/>
                </a:solidFill>
                <a:effectLst>
                  <a:outerShdw blurRad="38100" dist="38100" dir="2700000" algn="tl">
                    <a:srgbClr val="000000">
                      <a:alpha val="43137"/>
                    </a:srgbClr>
                  </a:outerShdw>
                </a:effectLst>
                <a:latin typeface="+mn-lt"/>
              </a:endParaRPr>
            </a:p>
          </p:txBody>
        </p:sp>
        <p:sp>
          <p:nvSpPr>
            <p:cNvPr id="208" name="Ellipse 9"/>
            <p:cNvSpPr>
              <a:spLocks noChangeArrowheads="1"/>
            </p:cNvSpPr>
            <p:nvPr/>
          </p:nvSpPr>
          <p:spPr bwMode="auto">
            <a:xfrm>
              <a:off x="1476687" y="4027088"/>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8" name="Textfeld 257"/>
            <p:cNvSpPr txBox="1"/>
            <p:nvPr/>
          </p:nvSpPr>
          <p:spPr>
            <a:xfrm>
              <a:off x="1510126" y="4063020"/>
              <a:ext cx="495649" cy="461665"/>
            </a:xfrm>
            <a:prstGeom prst="rect">
              <a:avLst/>
            </a:prstGeom>
            <a:noFill/>
          </p:spPr>
          <p:txBody>
            <a:bodyPr wrap="none" rtlCol="0">
              <a:spAutoFit/>
            </a:bodyPr>
            <a:lstStyle/>
            <a:p>
              <a:r>
                <a:rPr lang="de-DE" sz="2400" b="1" dirty="0" smtClean="0">
                  <a:latin typeface="+mn-lt"/>
                </a:rPr>
                <a:t>21</a:t>
              </a:r>
              <a:endParaRPr lang="de-DE" sz="2400" b="1" dirty="0">
                <a:latin typeface="+mn-lt"/>
              </a:endParaRPr>
            </a:p>
          </p:txBody>
        </p:sp>
        <p:sp>
          <p:nvSpPr>
            <p:cNvPr id="288" name="Gleichschenkliges Dreieck 287"/>
            <p:cNvSpPr/>
            <p:nvPr/>
          </p:nvSpPr>
          <p:spPr>
            <a:xfrm rot="10800000">
              <a:off x="1643487" y="3946197"/>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20" name="Gruppieren 193"/>
          <p:cNvGrpSpPr/>
          <p:nvPr/>
        </p:nvGrpSpPr>
        <p:grpSpPr>
          <a:xfrm>
            <a:off x="0" y="4221088"/>
            <a:ext cx="1763688" cy="1368152"/>
            <a:chOff x="0" y="4005064"/>
            <a:chExt cx="1763688" cy="1368152"/>
          </a:xfrm>
        </p:grpSpPr>
        <p:sp>
          <p:nvSpPr>
            <p:cNvPr id="212" name="Ellipse 211"/>
            <p:cNvSpPr/>
            <p:nvPr/>
          </p:nvSpPr>
          <p:spPr>
            <a:xfrm>
              <a:off x="0" y="4005064"/>
              <a:ext cx="1763688" cy="1368152"/>
            </a:xfrm>
            <a:prstGeom prst="ellipse">
              <a:avLst/>
            </a:prstGeom>
            <a:solidFill>
              <a:schemeClr val="accent5">
                <a:lumMod val="40000"/>
                <a:lumOff val="60000"/>
              </a:schemeClr>
            </a:solidFill>
            <a:ln w="508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08" name="Textfeld 14"/>
            <p:cNvSpPr txBox="1">
              <a:spLocks noChangeArrowheads="1"/>
            </p:cNvSpPr>
            <p:nvPr/>
          </p:nvSpPr>
          <p:spPr bwMode="auto">
            <a:xfrm>
              <a:off x="107504" y="4555002"/>
              <a:ext cx="1547218" cy="646331"/>
            </a:xfrm>
            <a:prstGeom prst="rect">
              <a:avLst/>
            </a:prstGeom>
            <a:noFill/>
            <a:ln w="9525">
              <a:noFill/>
              <a:miter lim="800000"/>
              <a:headEnd/>
              <a:tailEnd/>
            </a:ln>
          </p:spPr>
          <p:txBody>
            <a:bodyPr wrap="none">
              <a:spAutoFit/>
            </a:bodyPr>
            <a:lstStyle/>
            <a:p>
              <a:r>
                <a:rPr lang="de-DE" sz="3600" b="1" dirty="0" err="1" smtClean="0">
                  <a:solidFill>
                    <a:srgbClr val="0000FF"/>
                  </a:solidFill>
                  <a:latin typeface="Calibri"/>
                </a:rPr>
                <a:t>Lobnac</a:t>
              </a:r>
              <a:endParaRPr lang="de-DE" sz="3600" b="1" dirty="0" smtClean="0">
                <a:solidFill>
                  <a:srgbClr val="0000FF"/>
                </a:solidFill>
                <a:latin typeface="+mn-lt"/>
              </a:endParaRPr>
            </a:p>
          </p:txBody>
        </p:sp>
        <p:sp>
          <p:nvSpPr>
            <p:cNvPr id="154" name="Ellipse 9"/>
            <p:cNvSpPr>
              <a:spLocks noChangeArrowheads="1"/>
            </p:cNvSpPr>
            <p:nvPr/>
          </p:nvSpPr>
          <p:spPr bwMode="auto">
            <a:xfrm rot="10800000">
              <a:off x="538213" y="4105647"/>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04" name="Rechteck 203"/>
            <p:cNvSpPr/>
            <p:nvPr/>
          </p:nvSpPr>
          <p:spPr>
            <a:xfrm>
              <a:off x="555552" y="4139123"/>
              <a:ext cx="495649" cy="461665"/>
            </a:xfrm>
            <a:prstGeom prst="rect">
              <a:avLst/>
            </a:prstGeom>
          </p:spPr>
          <p:txBody>
            <a:bodyPr wrap="none">
              <a:spAutoFit/>
            </a:bodyPr>
            <a:lstStyle/>
            <a:p>
              <a:pPr algn="ctr" fontAlgn="b"/>
              <a:r>
                <a:rPr lang="de-DE" sz="2400" b="1" dirty="0" smtClean="0">
                  <a:solidFill>
                    <a:srgbClr val="000000"/>
                  </a:solidFill>
                  <a:latin typeface="+mn-lt"/>
                  <a:cs typeface="Arial" pitchFamily="34" charset="0"/>
                </a:rPr>
                <a:t>23</a:t>
              </a:r>
              <a:endParaRPr lang="de-DE" sz="1400" b="1" dirty="0">
                <a:solidFill>
                  <a:srgbClr val="000000"/>
                </a:solidFill>
                <a:effectLst>
                  <a:outerShdw blurRad="38100" dist="38100" dir="2700000" algn="tl">
                    <a:srgbClr val="000000">
                      <a:alpha val="43137"/>
                    </a:srgbClr>
                  </a:outerShdw>
                </a:effectLst>
                <a:latin typeface="+mn-lt"/>
                <a:cs typeface="Arial" pitchFamily="34" charset="0"/>
              </a:endParaRPr>
            </a:p>
          </p:txBody>
        </p:sp>
        <p:sp>
          <p:nvSpPr>
            <p:cNvPr id="289" name="Gleichschenkliges Dreieck 288"/>
            <p:cNvSpPr/>
            <p:nvPr/>
          </p:nvSpPr>
          <p:spPr>
            <a:xfrm>
              <a:off x="725659" y="4553351"/>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sp>
        <p:nvSpPr>
          <p:cNvPr id="290" name="Gleichschenkliges Dreieck 289"/>
          <p:cNvSpPr/>
          <p:nvPr/>
        </p:nvSpPr>
        <p:spPr>
          <a:xfrm rot="10800000">
            <a:off x="8175179" y="6067044"/>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91" name="Gleichschenkliges Dreieck 290"/>
          <p:cNvSpPr/>
          <p:nvPr/>
        </p:nvSpPr>
        <p:spPr>
          <a:xfrm rot="10607221">
            <a:off x="6767619" y="6099099"/>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93" name="Gleichschenkliges Dreieck 292"/>
          <p:cNvSpPr/>
          <p:nvPr/>
        </p:nvSpPr>
        <p:spPr>
          <a:xfrm rot="10580026">
            <a:off x="5821312" y="5332290"/>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95" name="Gleichschenkliges Dreieck 294"/>
          <p:cNvSpPr/>
          <p:nvPr/>
        </p:nvSpPr>
        <p:spPr>
          <a:xfrm rot="16738146">
            <a:off x="7536581" y="4818418"/>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21" name="Gruppieren 170"/>
          <p:cNvGrpSpPr/>
          <p:nvPr/>
        </p:nvGrpSpPr>
        <p:grpSpPr>
          <a:xfrm>
            <a:off x="4644008" y="2721053"/>
            <a:ext cx="1492590" cy="1713438"/>
            <a:chOff x="4923704" y="2729359"/>
            <a:chExt cx="1492590" cy="1713438"/>
          </a:xfrm>
        </p:grpSpPr>
        <p:sp>
          <p:nvSpPr>
            <p:cNvPr id="215" name="Ellipse 214"/>
            <p:cNvSpPr/>
            <p:nvPr/>
          </p:nvSpPr>
          <p:spPr>
            <a:xfrm rot="16716575">
              <a:off x="5130326" y="2582612"/>
              <a:ext cx="1069186" cy="1482429"/>
            </a:xfrm>
            <a:prstGeom prst="ellipse">
              <a:avLst/>
            </a:prstGeom>
            <a:solidFill>
              <a:schemeClr val="accent6">
                <a:lumMod val="75000"/>
              </a:schemeClr>
            </a:solidFill>
            <a:ln w="50800">
              <a:solidFill>
                <a:srgbClr val="00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17" name="Textfeld 23"/>
            <p:cNvSpPr txBox="1">
              <a:spLocks noChangeArrowheads="1"/>
            </p:cNvSpPr>
            <p:nvPr/>
          </p:nvSpPr>
          <p:spPr bwMode="auto">
            <a:xfrm>
              <a:off x="4995712" y="3149274"/>
              <a:ext cx="1420582" cy="523220"/>
            </a:xfrm>
            <a:prstGeom prst="rect">
              <a:avLst/>
            </a:prstGeom>
            <a:noFill/>
            <a:ln w="9525">
              <a:noFill/>
              <a:miter lim="800000"/>
              <a:headEnd/>
              <a:tailEnd/>
            </a:ln>
          </p:spPr>
          <p:txBody>
            <a:bodyPr wrap="none">
              <a:spAutoFit/>
            </a:bodyPr>
            <a:lstStyle/>
            <a:p>
              <a:r>
                <a:rPr lang="de-DE" sz="2800" b="1" dirty="0" err="1" smtClean="0">
                  <a:solidFill>
                    <a:schemeClr val="bg1"/>
                  </a:solidFill>
                  <a:effectLst>
                    <a:outerShdw blurRad="38100" dist="38100" dir="2700000" algn="tl">
                      <a:srgbClr val="000000">
                        <a:alpha val="43137"/>
                      </a:srgbClr>
                    </a:outerShdw>
                  </a:effectLst>
                  <a:latin typeface="+mn-lt"/>
                </a:rPr>
                <a:t>Niesenit</a:t>
              </a:r>
              <a:endParaRPr lang="de-DE" sz="2800" b="1" dirty="0">
                <a:solidFill>
                  <a:schemeClr val="bg1"/>
                </a:solidFill>
                <a:effectLst>
                  <a:outerShdw blurRad="38100" dist="38100" dir="2700000" algn="tl">
                    <a:srgbClr val="000000">
                      <a:alpha val="43137"/>
                    </a:srgbClr>
                  </a:outerShdw>
                </a:effectLst>
                <a:latin typeface="+mn-lt"/>
              </a:endParaRPr>
            </a:p>
          </p:txBody>
        </p:sp>
        <p:sp>
          <p:nvSpPr>
            <p:cNvPr id="166" name="Ellipse 9"/>
            <p:cNvSpPr>
              <a:spLocks noChangeArrowheads="1"/>
            </p:cNvSpPr>
            <p:nvPr/>
          </p:nvSpPr>
          <p:spPr bwMode="auto">
            <a:xfrm rot="16361141">
              <a:off x="5552121" y="2728565"/>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44" name="Textfeld 243"/>
            <p:cNvSpPr txBox="1"/>
            <p:nvPr/>
          </p:nvSpPr>
          <p:spPr>
            <a:xfrm>
              <a:off x="5663666" y="2759617"/>
              <a:ext cx="340158" cy="461665"/>
            </a:xfrm>
            <a:prstGeom prst="rect">
              <a:avLst/>
            </a:prstGeom>
            <a:noFill/>
          </p:spPr>
          <p:txBody>
            <a:bodyPr wrap="none" rtlCol="0">
              <a:spAutoFit/>
            </a:bodyPr>
            <a:lstStyle/>
            <a:p>
              <a:r>
                <a:rPr lang="de-DE" sz="2400" b="1" dirty="0" smtClean="0">
                  <a:latin typeface="+mn-lt"/>
                </a:rPr>
                <a:t>4</a:t>
              </a:r>
              <a:endParaRPr lang="de-DE" sz="2400" b="1" dirty="0">
                <a:latin typeface="+mn-lt"/>
              </a:endParaRPr>
            </a:p>
          </p:txBody>
        </p:sp>
        <p:sp>
          <p:nvSpPr>
            <p:cNvPr id="292" name="Gleichschenkliges Dreieck 291"/>
            <p:cNvSpPr/>
            <p:nvPr/>
          </p:nvSpPr>
          <p:spPr>
            <a:xfrm rot="10800000">
              <a:off x="5643784" y="4344538"/>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296" name="Gleichschenkliges Dreieck 295"/>
            <p:cNvSpPr/>
            <p:nvPr/>
          </p:nvSpPr>
          <p:spPr>
            <a:xfrm>
              <a:off x="5722132" y="3180990"/>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sp>
        <p:nvSpPr>
          <p:cNvPr id="297" name="Gleichschenkliges Dreieck 296"/>
          <p:cNvSpPr/>
          <p:nvPr/>
        </p:nvSpPr>
        <p:spPr>
          <a:xfrm>
            <a:off x="6651811" y="4108788"/>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22" name="Gruppieren 270"/>
          <p:cNvGrpSpPr/>
          <p:nvPr/>
        </p:nvGrpSpPr>
        <p:grpSpPr>
          <a:xfrm>
            <a:off x="6212222" y="1196752"/>
            <a:ext cx="1675914" cy="1109797"/>
            <a:chOff x="5660762" y="1288598"/>
            <a:chExt cx="1675914" cy="1109797"/>
          </a:xfrm>
        </p:grpSpPr>
        <p:sp>
          <p:nvSpPr>
            <p:cNvPr id="239" name="Ellipse 238"/>
            <p:cNvSpPr/>
            <p:nvPr/>
          </p:nvSpPr>
          <p:spPr>
            <a:xfrm rot="17410829">
              <a:off x="5943820" y="1005540"/>
              <a:ext cx="1109797" cy="1675914"/>
            </a:xfrm>
            <a:prstGeom prst="ellipse">
              <a:avLst/>
            </a:prstGeom>
            <a:solidFill>
              <a:srgbClr val="FF0000"/>
            </a:solidFill>
            <a:ln w="50800">
              <a:solidFill>
                <a:srgbClr val="66FF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24" name="Textfeld 30"/>
            <p:cNvSpPr txBox="1">
              <a:spLocks noChangeArrowheads="1"/>
            </p:cNvSpPr>
            <p:nvPr/>
          </p:nvSpPr>
          <p:spPr bwMode="auto">
            <a:xfrm>
              <a:off x="6000236" y="1754746"/>
              <a:ext cx="1279389" cy="523220"/>
            </a:xfrm>
            <a:prstGeom prst="rect">
              <a:avLst/>
            </a:prstGeom>
            <a:noFill/>
            <a:ln w="9525">
              <a:noFill/>
              <a:miter lim="800000"/>
              <a:headEnd/>
              <a:tailEnd/>
            </a:ln>
          </p:spPr>
          <p:txBody>
            <a:bodyPr wrap="none">
              <a:spAutoFit/>
            </a:bodyPr>
            <a:lstStyle/>
            <a:p>
              <a:r>
                <a:rPr lang="de-DE" sz="2800" b="1" dirty="0" err="1" smtClean="0">
                  <a:solidFill>
                    <a:schemeClr val="bg1"/>
                  </a:solidFill>
                  <a:effectLst>
                    <a:outerShdw blurRad="38100" dist="38100" dir="2700000" algn="tl">
                      <a:srgbClr val="000000">
                        <a:alpha val="43137"/>
                      </a:srgbClr>
                    </a:outerShdw>
                  </a:effectLst>
                  <a:latin typeface="Calibri"/>
                </a:rPr>
                <a:t>Ohrwal</a:t>
              </a:r>
              <a:endParaRPr lang="de-DE" sz="2800" b="1" dirty="0" smtClean="0">
                <a:solidFill>
                  <a:schemeClr val="bg1"/>
                </a:solidFill>
                <a:effectLst>
                  <a:outerShdw blurRad="38100" dist="38100" dir="2700000" algn="tl">
                    <a:srgbClr val="000000">
                      <a:alpha val="43137"/>
                    </a:srgbClr>
                  </a:outerShdw>
                </a:effectLst>
                <a:latin typeface="+mn-lt"/>
              </a:endParaRPr>
            </a:p>
          </p:txBody>
        </p:sp>
        <p:sp>
          <p:nvSpPr>
            <p:cNvPr id="163" name="Ellipse 9"/>
            <p:cNvSpPr>
              <a:spLocks noChangeArrowheads="1"/>
            </p:cNvSpPr>
            <p:nvPr/>
          </p:nvSpPr>
          <p:spPr bwMode="auto">
            <a:xfrm rot="7062597">
              <a:off x="5990894" y="1308759"/>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48" name="Textfeld 247"/>
            <p:cNvSpPr txBox="1"/>
            <p:nvPr/>
          </p:nvSpPr>
          <p:spPr>
            <a:xfrm>
              <a:off x="6086122" y="1336856"/>
              <a:ext cx="340158" cy="461665"/>
            </a:xfrm>
            <a:prstGeom prst="rect">
              <a:avLst/>
            </a:prstGeom>
            <a:noFill/>
          </p:spPr>
          <p:txBody>
            <a:bodyPr wrap="none" rtlCol="0">
              <a:spAutoFit/>
            </a:bodyPr>
            <a:lstStyle/>
            <a:p>
              <a:r>
                <a:rPr lang="de-DE" sz="2400" b="1" dirty="0" smtClean="0">
                  <a:latin typeface="+mn-lt"/>
                </a:rPr>
                <a:t>8</a:t>
              </a:r>
              <a:endParaRPr lang="de-DE" sz="2400" b="1" dirty="0">
                <a:latin typeface="+mn-lt"/>
              </a:endParaRPr>
            </a:p>
          </p:txBody>
        </p:sp>
        <p:sp>
          <p:nvSpPr>
            <p:cNvPr id="298" name="Gleichschenkliges Dreieck 297"/>
            <p:cNvSpPr/>
            <p:nvPr/>
          </p:nvSpPr>
          <p:spPr>
            <a:xfrm rot="19643440">
              <a:off x="6341557" y="1729077"/>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sp>
        <p:nvSpPr>
          <p:cNvPr id="299" name="Gleichschenkliges Dreieck 298"/>
          <p:cNvSpPr/>
          <p:nvPr/>
        </p:nvSpPr>
        <p:spPr>
          <a:xfrm rot="10301546">
            <a:off x="6353524" y="2774302"/>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nvGrpSpPr>
          <p:cNvPr id="23" name="Gruppieren 164"/>
          <p:cNvGrpSpPr/>
          <p:nvPr/>
        </p:nvGrpSpPr>
        <p:grpSpPr>
          <a:xfrm>
            <a:off x="6876256" y="2372135"/>
            <a:ext cx="1800200" cy="1272889"/>
            <a:chOff x="7108811" y="2218395"/>
            <a:chExt cx="1800200" cy="1272889"/>
          </a:xfrm>
        </p:grpSpPr>
        <p:sp>
          <p:nvSpPr>
            <p:cNvPr id="228" name="Ellipse 227"/>
            <p:cNvSpPr/>
            <p:nvPr/>
          </p:nvSpPr>
          <p:spPr>
            <a:xfrm>
              <a:off x="7108811" y="2218395"/>
              <a:ext cx="1800200" cy="1272889"/>
            </a:xfrm>
            <a:prstGeom prst="ellipse">
              <a:avLst/>
            </a:prstGeom>
            <a:solidFill>
              <a:srgbClr val="99FF66"/>
            </a:solidFill>
            <a:ln w="508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19" name="Textfeld 25"/>
            <p:cNvSpPr txBox="1">
              <a:spLocks noChangeArrowheads="1"/>
            </p:cNvSpPr>
            <p:nvPr/>
          </p:nvSpPr>
          <p:spPr bwMode="auto">
            <a:xfrm rot="632692">
              <a:off x="7199663" y="2663501"/>
              <a:ext cx="1388522" cy="584775"/>
            </a:xfrm>
            <a:prstGeom prst="rect">
              <a:avLst/>
            </a:prstGeom>
            <a:noFill/>
            <a:ln w="9525">
              <a:noFill/>
              <a:miter lim="800000"/>
              <a:headEnd/>
              <a:tailEnd/>
            </a:ln>
          </p:spPr>
          <p:txBody>
            <a:bodyPr wrap="none">
              <a:spAutoFit/>
            </a:bodyPr>
            <a:lstStyle/>
            <a:p>
              <a:r>
                <a:rPr lang="de-DE" sz="3200" b="1" dirty="0" err="1" smtClean="0">
                  <a:solidFill>
                    <a:srgbClr val="C00000"/>
                  </a:solidFill>
                  <a:effectLst>
                    <a:outerShdw blurRad="38100" dist="38100" dir="2700000" algn="tl">
                      <a:srgbClr val="000000">
                        <a:alpha val="43137"/>
                      </a:srgbClr>
                    </a:outerShdw>
                  </a:effectLst>
                  <a:latin typeface="Calibri"/>
                </a:rPr>
                <a:t>Aaldalf</a:t>
              </a:r>
              <a:endParaRPr lang="de-DE" sz="3200" b="1" dirty="0">
                <a:solidFill>
                  <a:srgbClr val="C00000"/>
                </a:solidFill>
                <a:effectLst>
                  <a:outerShdw blurRad="38100" dist="38100" dir="2700000" algn="tl">
                    <a:srgbClr val="000000">
                      <a:alpha val="43137"/>
                    </a:srgbClr>
                  </a:outerShdw>
                </a:effectLst>
                <a:latin typeface="+mn-lt"/>
              </a:endParaRPr>
            </a:p>
          </p:txBody>
        </p:sp>
        <p:sp>
          <p:nvSpPr>
            <p:cNvPr id="169" name="Ellipse 9"/>
            <p:cNvSpPr>
              <a:spLocks noChangeArrowheads="1"/>
            </p:cNvSpPr>
            <p:nvPr/>
          </p:nvSpPr>
          <p:spPr bwMode="auto">
            <a:xfrm rot="15985716">
              <a:off x="7845636" y="2282356"/>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dirty="0">
                <a:latin typeface="+mn-lt"/>
              </a:endParaRPr>
            </a:p>
          </p:txBody>
        </p:sp>
        <p:sp>
          <p:nvSpPr>
            <p:cNvPr id="246" name="Textfeld 245"/>
            <p:cNvSpPr txBox="1"/>
            <p:nvPr/>
          </p:nvSpPr>
          <p:spPr>
            <a:xfrm>
              <a:off x="7867549" y="2316299"/>
              <a:ext cx="495649" cy="461665"/>
            </a:xfrm>
            <a:prstGeom prst="rect">
              <a:avLst/>
            </a:prstGeom>
            <a:noFill/>
          </p:spPr>
          <p:txBody>
            <a:bodyPr wrap="none" rtlCol="0">
              <a:spAutoFit/>
            </a:bodyPr>
            <a:lstStyle/>
            <a:p>
              <a:r>
                <a:rPr lang="de-DE" sz="2400" b="1" dirty="0" smtClean="0">
                  <a:latin typeface="+mn-lt"/>
                </a:rPr>
                <a:t>19</a:t>
              </a:r>
              <a:endParaRPr lang="de-DE" sz="2400" b="1" dirty="0">
                <a:latin typeface="+mn-lt"/>
              </a:endParaRPr>
            </a:p>
          </p:txBody>
        </p:sp>
        <p:sp>
          <p:nvSpPr>
            <p:cNvPr id="300" name="Gleichschenkliges Dreieck 299"/>
            <p:cNvSpPr/>
            <p:nvPr/>
          </p:nvSpPr>
          <p:spPr>
            <a:xfrm rot="3294493">
              <a:off x="8074627" y="2736464"/>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24" name="Gruppieren 302"/>
          <p:cNvGrpSpPr/>
          <p:nvPr/>
        </p:nvGrpSpPr>
        <p:grpSpPr>
          <a:xfrm>
            <a:off x="3698978" y="1747047"/>
            <a:ext cx="1596760" cy="1160129"/>
            <a:chOff x="3698978" y="1747047"/>
            <a:chExt cx="1596760" cy="1160129"/>
          </a:xfrm>
        </p:grpSpPr>
        <p:sp>
          <p:nvSpPr>
            <p:cNvPr id="234" name="Ellipse 233"/>
            <p:cNvSpPr/>
            <p:nvPr/>
          </p:nvSpPr>
          <p:spPr>
            <a:xfrm rot="16502914">
              <a:off x="3917293" y="1528732"/>
              <a:ext cx="1160129" cy="1596760"/>
            </a:xfrm>
            <a:prstGeom prst="ellipse">
              <a:avLst/>
            </a:prstGeom>
            <a:solidFill>
              <a:srgbClr val="FFFF00"/>
            </a:solid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11" name="Textfeld 17"/>
            <p:cNvSpPr txBox="1">
              <a:spLocks noChangeArrowheads="1"/>
            </p:cNvSpPr>
            <p:nvPr/>
          </p:nvSpPr>
          <p:spPr bwMode="auto">
            <a:xfrm>
              <a:off x="3750436" y="1887501"/>
              <a:ext cx="1487908" cy="492443"/>
            </a:xfrm>
            <a:prstGeom prst="rect">
              <a:avLst/>
            </a:prstGeom>
            <a:noFill/>
            <a:ln w="9525">
              <a:noFill/>
              <a:miter lim="800000"/>
              <a:headEnd/>
              <a:tailEnd/>
            </a:ln>
          </p:spPr>
          <p:txBody>
            <a:bodyPr wrap="none">
              <a:spAutoFit/>
            </a:bodyPr>
            <a:lstStyle/>
            <a:p>
              <a:r>
                <a:rPr lang="de-DE" sz="2600" b="1" dirty="0" err="1" smtClean="0">
                  <a:solidFill>
                    <a:srgbClr val="002060"/>
                  </a:solidFill>
                  <a:effectLst>
                    <a:outerShdw blurRad="38100" dist="38100" dir="2700000" algn="tl">
                      <a:srgbClr val="000000">
                        <a:alpha val="43137"/>
                      </a:srgbClr>
                    </a:outerShdw>
                  </a:effectLst>
                  <a:latin typeface="Calibri"/>
                </a:rPr>
                <a:t>Hünnarm</a:t>
              </a:r>
              <a:endParaRPr lang="de-DE" sz="2600" b="1" dirty="0" smtClean="0">
                <a:solidFill>
                  <a:srgbClr val="002060"/>
                </a:solidFill>
                <a:effectLst>
                  <a:outerShdw blurRad="38100" dist="38100" dir="2700000" algn="tl">
                    <a:srgbClr val="000000">
                      <a:alpha val="43137"/>
                    </a:srgbClr>
                  </a:outerShdw>
                </a:effectLst>
                <a:latin typeface="+mn-lt"/>
              </a:endParaRPr>
            </a:p>
          </p:txBody>
        </p:sp>
        <p:sp>
          <p:nvSpPr>
            <p:cNvPr id="205" name="Ellipse 9"/>
            <p:cNvSpPr>
              <a:spLocks noChangeArrowheads="1"/>
            </p:cNvSpPr>
            <p:nvPr/>
          </p:nvSpPr>
          <p:spPr bwMode="auto">
            <a:xfrm rot="17991094">
              <a:off x="4392373" y="2318095"/>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59" name="Textfeld 258"/>
            <p:cNvSpPr txBox="1"/>
            <p:nvPr/>
          </p:nvSpPr>
          <p:spPr>
            <a:xfrm>
              <a:off x="4442201" y="2363975"/>
              <a:ext cx="495649" cy="461665"/>
            </a:xfrm>
            <a:prstGeom prst="rect">
              <a:avLst/>
            </a:prstGeom>
            <a:noFill/>
          </p:spPr>
          <p:txBody>
            <a:bodyPr wrap="none" rtlCol="0">
              <a:spAutoFit/>
            </a:bodyPr>
            <a:lstStyle/>
            <a:p>
              <a:r>
                <a:rPr lang="de-DE" sz="2400" b="1" dirty="0" smtClean="0">
                  <a:latin typeface="+mn-lt"/>
                </a:rPr>
                <a:t>29</a:t>
              </a:r>
              <a:endParaRPr lang="de-DE" sz="2400" b="1" dirty="0">
                <a:latin typeface="+mn-lt"/>
              </a:endParaRPr>
            </a:p>
          </p:txBody>
        </p:sp>
        <p:sp>
          <p:nvSpPr>
            <p:cNvPr id="302" name="Gleichschenkliges Dreieck 301"/>
            <p:cNvSpPr/>
            <p:nvPr/>
          </p:nvSpPr>
          <p:spPr>
            <a:xfrm rot="9121250">
              <a:off x="4458348" y="2307888"/>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grpSp>
        <p:nvGrpSpPr>
          <p:cNvPr id="25" name="Gruppieren 163"/>
          <p:cNvGrpSpPr/>
          <p:nvPr/>
        </p:nvGrpSpPr>
        <p:grpSpPr>
          <a:xfrm>
            <a:off x="7482799" y="3439195"/>
            <a:ext cx="1353846" cy="1083801"/>
            <a:chOff x="7482799" y="3439195"/>
            <a:chExt cx="1353846" cy="1083801"/>
          </a:xfrm>
        </p:grpSpPr>
        <p:sp>
          <p:nvSpPr>
            <p:cNvPr id="218" name="Ellipse 217"/>
            <p:cNvSpPr/>
            <p:nvPr/>
          </p:nvSpPr>
          <p:spPr>
            <a:xfrm rot="16587493">
              <a:off x="7625129" y="3296865"/>
              <a:ext cx="1069186" cy="1353846"/>
            </a:xfrm>
            <a:prstGeom prst="ellipse">
              <a:avLst/>
            </a:prstGeom>
            <a:solidFill>
              <a:srgbClr val="FF0000"/>
            </a:solidFill>
            <a:ln w="508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sp>
          <p:nvSpPr>
            <p:cNvPr id="4118" name="Textfeld 24"/>
            <p:cNvSpPr txBox="1">
              <a:spLocks noChangeArrowheads="1"/>
            </p:cNvSpPr>
            <p:nvPr/>
          </p:nvSpPr>
          <p:spPr bwMode="auto">
            <a:xfrm>
              <a:off x="7563974" y="3492297"/>
              <a:ext cx="1256498" cy="584775"/>
            </a:xfrm>
            <a:prstGeom prst="rect">
              <a:avLst/>
            </a:prstGeom>
            <a:noFill/>
            <a:ln w="9525">
              <a:noFill/>
              <a:miter lim="800000"/>
              <a:headEnd/>
              <a:tailEnd/>
            </a:ln>
          </p:spPr>
          <p:txBody>
            <a:bodyPr wrap="none">
              <a:spAutoFit/>
            </a:bodyPr>
            <a:lstStyle/>
            <a:p>
              <a:pPr algn="ctr" fontAlgn="b"/>
              <a:r>
                <a:rPr lang="de-DE" sz="3200" b="1" dirty="0" err="1" smtClean="0">
                  <a:solidFill>
                    <a:schemeClr val="bg1"/>
                  </a:solidFill>
                  <a:effectLst>
                    <a:outerShdw blurRad="38100" dist="38100" dir="2700000" algn="tl">
                      <a:srgbClr val="000000">
                        <a:alpha val="43137"/>
                      </a:srgbClr>
                    </a:outerShdw>
                  </a:effectLst>
                  <a:latin typeface="Calibri"/>
                </a:rPr>
                <a:t>Leiliga</a:t>
              </a:r>
              <a:endParaRPr lang="de-DE" sz="3200" b="1" dirty="0">
                <a:solidFill>
                  <a:schemeClr val="bg1"/>
                </a:solidFill>
                <a:effectLst>
                  <a:outerShdw blurRad="38100" dist="38100" dir="2700000" algn="tl">
                    <a:srgbClr val="000000">
                      <a:alpha val="43137"/>
                    </a:srgbClr>
                  </a:outerShdw>
                </a:effectLst>
                <a:latin typeface="Calibri"/>
              </a:endParaRPr>
            </a:p>
          </p:txBody>
        </p:sp>
        <p:sp>
          <p:nvSpPr>
            <p:cNvPr id="121" name="Ellipse 9"/>
            <p:cNvSpPr>
              <a:spLocks noChangeArrowheads="1"/>
            </p:cNvSpPr>
            <p:nvPr/>
          </p:nvSpPr>
          <p:spPr bwMode="auto">
            <a:xfrm rot="16595061">
              <a:off x="8017629" y="3993565"/>
              <a:ext cx="528637" cy="530225"/>
            </a:xfrm>
            <a:prstGeom prst="ellipse">
              <a:avLst/>
            </a:prstGeom>
            <a:solidFill>
              <a:srgbClr val="FFFF66"/>
            </a:solidFill>
            <a:ln w="44450" algn="ctr">
              <a:solidFill>
                <a:schemeClr val="tx1"/>
              </a:solidFill>
              <a:round/>
              <a:headEnd/>
              <a:tailEnd/>
            </a:ln>
          </p:spPr>
          <p:txBody>
            <a:bodyPr anchor="ctr"/>
            <a:lstStyle/>
            <a:p>
              <a:pPr algn="ctr">
                <a:defRPr/>
              </a:pPr>
              <a:endParaRPr lang="de-DE" sz="2000" b="1" u="sng" dirty="0">
                <a:latin typeface="+mn-lt"/>
              </a:endParaRPr>
            </a:p>
          </p:txBody>
        </p:sp>
        <p:sp>
          <p:nvSpPr>
            <p:cNvPr id="242" name="Textfeld 241"/>
            <p:cNvSpPr txBox="1"/>
            <p:nvPr/>
          </p:nvSpPr>
          <p:spPr>
            <a:xfrm>
              <a:off x="8028384" y="4047455"/>
              <a:ext cx="495649" cy="461665"/>
            </a:xfrm>
            <a:prstGeom prst="rect">
              <a:avLst/>
            </a:prstGeom>
            <a:noFill/>
          </p:spPr>
          <p:txBody>
            <a:bodyPr wrap="none" rtlCol="0">
              <a:spAutoFit/>
            </a:bodyPr>
            <a:lstStyle/>
            <a:p>
              <a:r>
                <a:rPr lang="de-DE" sz="2400" b="1" dirty="0" smtClean="0">
                  <a:latin typeface="+mn-lt"/>
                </a:rPr>
                <a:t>28</a:t>
              </a:r>
              <a:endParaRPr lang="de-DE" sz="2400" b="1" dirty="0">
                <a:latin typeface="+mn-lt"/>
              </a:endParaRPr>
            </a:p>
          </p:txBody>
        </p:sp>
        <p:sp>
          <p:nvSpPr>
            <p:cNvPr id="294" name="Gleichschenkliges Dreieck 293"/>
            <p:cNvSpPr/>
            <p:nvPr/>
          </p:nvSpPr>
          <p:spPr>
            <a:xfrm rot="10460423">
              <a:off x="8176895" y="4011926"/>
              <a:ext cx="144016" cy="98259"/>
            </a:xfrm>
            <a:prstGeom prst="triangle">
              <a:avLst>
                <a:gd name="adj" fmla="val 51269"/>
              </a:avLst>
            </a:prstGeom>
            <a:solidFill>
              <a:srgbClr val="FF0000"/>
            </a:solidFill>
            <a:ln w="158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u="sng"/>
            </a:p>
          </p:txBody>
        </p:sp>
      </p:grpSp>
      <p:cxnSp>
        <p:nvCxnSpPr>
          <p:cNvPr id="96" name="Gerade Verbindung 95"/>
          <p:cNvCxnSpPr/>
          <p:nvPr/>
        </p:nvCxnSpPr>
        <p:spPr>
          <a:xfrm>
            <a:off x="0" y="980728"/>
            <a:ext cx="91440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113" name="Textfeld 19"/>
          <p:cNvSpPr txBox="1">
            <a:spLocks noChangeArrowheads="1"/>
          </p:cNvSpPr>
          <p:nvPr/>
        </p:nvSpPr>
        <p:spPr bwMode="auto">
          <a:xfrm>
            <a:off x="1219523" y="5959913"/>
            <a:ext cx="1725024" cy="646331"/>
          </a:xfrm>
          <a:prstGeom prst="rect">
            <a:avLst/>
          </a:prstGeom>
          <a:noFill/>
          <a:ln w="9525">
            <a:noFill/>
            <a:miter lim="800000"/>
            <a:headEnd/>
            <a:tailEnd/>
          </a:ln>
        </p:spPr>
        <p:txBody>
          <a:bodyPr wrap="none">
            <a:spAutoFit/>
          </a:bodyPr>
          <a:lstStyle/>
          <a:p>
            <a:r>
              <a:rPr lang="de-DE" sz="3600" b="1" dirty="0" err="1" smtClean="0">
                <a:solidFill>
                  <a:schemeClr val="bg1"/>
                </a:solidFill>
                <a:effectLst>
                  <a:outerShdw blurRad="38100" dist="38100" dir="2700000" algn="tl">
                    <a:srgbClr val="000000">
                      <a:alpha val="43137"/>
                    </a:srgbClr>
                  </a:outerShdw>
                </a:effectLst>
                <a:latin typeface="Calibri"/>
              </a:rPr>
              <a:t>Haarccn</a:t>
            </a:r>
            <a:endParaRPr lang="de-DE" sz="3600" b="1" dirty="0">
              <a:solidFill>
                <a:schemeClr val="bg1"/>
              </a:solidFill>
              <a:effectLst>
                <a:outerShdw blurRad="38100" dist="38100" dir="2700000" algn="tl">
                  <a:srgbClr val="000000">
                    <a:alpha val="43137"/>
                  </a:srgbClr>
                </a:outerShdw>
              </a:effectLst>
              <a:latin typeface="+mn-lt"/>
            </a:endParaRPr>
          </a:p>
        </p:txBody>
      </p:sp>
      <p:sp>
        <p:nvSpPr>
          <p:cNvPr id="203" name="Titel 1"/>
          <p:cNvSpPr>
            <a:spLocks/>
          </p:cNvSpPr>
          <p:nvPr/>
        </p:nvSpPr>
        <p:spPr bwMode="auto">
          <a:xfrm>
            <a:off x="7775848" y="6572642"/>
            <a:ext cx="1368152" cy="332656"/>
          </a:xfrm>
          <a:prstGeom prst="rect">
            <a:avLst/>
          </a:prstGeom>
          <a:noFill/>
          <a:ln w="9525">
            <a:noFill/>
            <a:miter lim="800000"/>
            <a:headEnd/>
            <a:tailEnd/>
          </a:ln>
        </p:spPr>
        <p:txBody>
          <a:bodyPr anchor="ctr"/>
          <a:lstStyle/>
          <a:p>
            <a:pPr algn="r">
              <a:defRPr/>
            </a:pPr>
            <a:r>
              <a:rPr lang="de-DE" sz="1400" b="1" i="1" dirty="0">
                <a:effectLst>
                  <a:outerShdw blurRad="38100" dist="38100" dir="2700000" algn="tl">
                    <a:srgbClr val="C0C0C0"/>
                  </a:outerShdw>
                </a:effectLst>
                <a:latin typeface="Comic Sans MS" pitchFamily="66" charset="0"/>
              </a:rPr>
              <a:t> </a:t>
            </a:r>
            <a:r>
              <a:rPr lang="de-DE" sz="1400" b="1" dirty="0">
                <a:effectLst>
                  <a:outerShdw blurRad="38100" dist="38100" dir="2700000" algn="tl">
                    <a:srgbClr val="C0C0C0"/>
                  </a:outerShdw>
                </a:effectLst>
                <a:latin typeface="Comic Sans MS" pitchFamily="66" charset="0"/>
              </a:rPr>
              <a:t>Finde?DAS</a:t>
            </a:r>
            <a:r>
              <a:rPr lang="de-DE" sz="1400" b="1" dirty="0" smtClean="0">
                <a:effectLst>
                  <a:outerShdw blurRad="38100" dist="38100" dir="2700000" algn="tl">
                    <a:srgbClr val="C0C0C0"/>
                  </a:outerShdw>
                </a:effectLst>
                <a:latin typeface="Comic Sans MS" pitchFamily="66" charset="0"/>
              </a:rPr>
              <a:t>!</a:t>
            </a:r>
            <a:r>
              <a:rPr lang="de-DE" sz="1600" dirty="0" smtClean="0">
                <a:latin typeface="Calibri" pitchFamily="34" charset="0"/>
              </a:rPr>
              <a:t>®</a:t>
            </a:r>
            <a:r>
              <a:rPr lang="de-DE" sz="1400" b="1" i="1" dirty="0" smtClean="0">
                <a:effectLst>
                  <a:outerShdw blurRad="38100" dist="38100" dir="2700000" algn="tl">
                    <a:srgbClr val="C0C0C0"/>
                  </a:outerShdw>
                </a:effectLst>
                <a:latin typeface="Comic Sans MS" pitchFamily="66" charset="0"/>
              </a:rPr>
              <a:t>  </a:t>
            </a:r>
            <a:r>
              <a:rPr lang="de-DE" sz="1400" dirty="0" smtClean="0">
                <a:latin typeface="Comic Sans MS" pitchFamily="66" charset="0"/>
              </a:rPr>
              <a:t> </a:t>
            </a:r>
            <a:endParaRPr lang="de-DE" sz="1400" b="1" dirty="0">
              <a:effectLst>
                <a:outerShdw blurRad="38100" dist="38100" dir="2700000" algn="tl">
                  <a:srgbClr val="C0C0C0"/>
                </a:outerShdw>
              </a:effectLst>
              <a:latin typeface="Comic Sans MS" pitchFamily="66" charset="0"/>
            </a:endParaRPr>
          </a:p>
        </p:txBody>
      </p:sp>
      <p:sp>
        <p:nvSpPr>
          <p:cNvPr id="185" name="Textfeld 184"/>
          <p:cNvSpPr txBox="1"/>
          <p:nvPr/>
        </p:nvSpPr>
        <p:spPr>
          <a:xfrm>
            <a:off x="2267744" y="0"/>
            <a:ext cx="2471264" cy="338554"/>
          </a:xfrm>
          <a:prstGeom prst="rect">
            <a:avLst/>
          </a:prstGeom>
          <a:noFill/>
        </p:spPr>
        <p:txBody>
          <a:bodyPr wrap="square" lIns="36000" rIns="36000" rtlCol="0">
            <a:spAutoFit/>
          </a:bodyPr>
          <a:lstStyle/>
          <a:p>
            <a:pPr algn="ctr"/>
            <a:r>
              <a:rPr lang="de-DE" sz="1600" dirty="0" smtClean="0">
                <a:latin typeface="Calibri" pitchFamily="34" charset="0"/>
              </a:rPr>
              <a:t>ÜB 04 – Kunst und Kultur 1</a:t>
            </a:r>
            <a:endParaRPr lang="de-DE" sz="1600" b="1" dirty="0">
              <a:latin typeface="Calibri" pitchFamily="34" charset="0"/>
            </a:endParaRPr>
          </a:p>
        </p:txBody>
      </p:sp>
      <p:sp>
        <p:nvSpPr>
          <p:cNvPr id="191" name="Textfeld 190"/>
          <p:cNvSpPr txBox="1"/>
          <p:nvPr/>
        </p:nvSpPr>
        <p:spPr>
          <a:xfrm>
            <a:off x="6061176" y="20874"/>
            <a:ext cx="2471264" cy="338554"/>
          </a:xfrm>
          <a:prstGeom prst="rect">
            <a:avLst/>
          </a:prstGeom>
          <a:solidFill>
            <a:schemeClr val="bg1">
              <a:lumMod val="85000"/>
            </a:schemeClr>
          </a:solidFill>
        </p:spPr>
        <p:txBody>
          <a:bodyPr wrap="square" lIns="36000" rIns="36000" rtlCol="0">
            <a:spAutoFit/>
          </a:bodyPr>
          <a:lstStyle/>
          <a:p>
            <a:pPr algn="r"/>
            <a:r>
              <a:rPr lang="de-DE" sz="1600" b="1" dirty="0" smtClean="0">
                <a:latin typeface="Calibri" pitchFamily="34" charset="0"/>
              </a:rPr>
              <a:t>Kategorien:</a:t>
            </a:r>
            <a:endParaRPr lang="de-DE" sz="1600" b="1" dirty="0">
              <a:latin typeface="Calibri" pitchFamily="34" charset="0"/>
            </a:endParaRPr>
          </a:p>
        </p:txBody>
      </p:sp>
      <p:sp>
        <p:nvSpPr>
          <p:cNvPr id="198" name="Textfeld 185"/>
          <p:cNvSpPr txBox="1"/>
          <p:nvPr/>
        </p:nvSpPr>
        <p:spPr>
          <a:xfrm>
            <a:off x="0" y="339035"/>
            <a:ext cx="8532440" cy="584775"/>
          </a:xfrm>
          <a:prstGeom prst="rect">
            <a:avLst/>
          </a:prstGeom>
          <a:solidFill>
            <a:schemeClr val="bg1">
              <a:lumMod val="85000"/>
            </a:schemeClr>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r"/>
            <a:r>
              <a:rPr lang="de-DE" sz="1600" dirty="0" smtClean="0">
                <a:effectLst>
                  <a:outerShdw blurRad="38100" dist="38100" dir="2700000" algn="tl">
                    <a:srgbClr val="C0C0C0"/>
                  </a:outerShdw>
                </a:effectLst>
                <a:latin typeface="Calibri" pitchFamily="34" charset="0"/>
              </a:rPr>
              <a:t>1-Komponisten; 2-Dichter;  3-Naturwissenschaftler; 4-Schriftsteller; 5-Int. Maler; </a:t>
            </a:r>
          </a:p>
          <a:p>
            <a:pPr algn="r"/>
            <a:r>
              <a:rPr lang="de-DE" sz="1600" dirty="0" smtClean="0">
                <a:effectLst>
                  <a:outerShdw blurRad="38100" dist="38100" dir="2700000" algn="tl">
                    <a:srgbClr val="C0C0C0"/>
                  </a:outerShdw>
                </a:effectLst>
                <a:latin typeface="Calibri" pitchFamily="34" charset="0"/>
              </a:rPr>
              <a:t>6-Deutsche Maler; 7-Sänger; 8-Sängerinnen; 9-Schauspieler; 10-Schauspielerinnen</a:t>
            </a:r>
            <a:endParaRPr lang="de-DE" sz="1600" dirty="0">
              <a:latin typeface="Calibri" pitchFamily="34" charset="0"/>
            </a:endParaRPr>
          </a:p>
        </p:txBody>
      </p:sp>
      <p:sp>
        <p:nvSpPr>
          <p:cNvPr id="194" name="Textfeld 193"/>
          <p:cNvSpPr txBox="1"/>
          <p:nvPr/>
        </p:nvSpPr>
        <p:spPr>
          <a:xfrm>
            <a:off x="6043224" y="8036"/>
            <a:ext cx="1019831" cy="338554"/>
          </a:xfrm>
          <a:prstGeom prst="rect">
            <a:avLst/>
          </a:prstGeom>
          <a:noFill/>
        </p:spPr>
        <p:txBody>
          <a:bodyPr wrap="none" rtlCol="0">
            <a:spAutoFit/>
          </a:bodyPr>
          <a:lstStyle/>
          <a:p>
            <a:r>
              <a:rPr lang="de-DE" sz="1600" b="1" dirty="0" smtClean="0"/>
              <a:t>SG: 5 - 9</a:t>
            </a:r>
            <a:endParaRPr lang="de-DE" sz="1600" b="1" dirty="0"/>
          </a:p>
        </p:txBody>
      </p:sp>
      <p:pic>
        <p:nvPicPr>
          <p:cNvPr id="197"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8626447" y="40945"/>
            <a:ext cx="462960" cy="435727"/>
          </a:xfrm>
          <a:prstGeom prst="rect">
            <a:avLst/>
          </a:prstGeom>
          <a:noFill/>
        </p:spPr>
      </p:pic>
      <p:sp>
        <p:nvSpPr>
          <p:cNvPr id="200" name="Textfeld 199"/>
          <p:cNvSpPr txBox="1"/>
          <p:nvPr/>
        </p:nvSpPr>
        <p:spPr>
          <a:xfrm>
            <a:off x="-11246" y="-51767"/>
            <a:ext cx="2145139" cy="461665"/>
          </a:xfrm>
          <a:prstGeom prst="rect">
            <a:avLst/>
          </a:prstGeom>
          <a:noFill/>
        </p:spPr>
        <p:txBody>
          <a:bodyPr wrap="none" rtlCol="0">
            <a:spAutoFit/>
          </a:bodyPr>
          <a:lstStyle/>
          <a:p>
            <a:r>
              <a:rPr lang="de-DE" sz="2400" dirty="0" smtClean="0">
                <a:latin typeface="Calibri" pitchFamily="34" charset="0"/>
                <a:cs typeface="Calibri" pitchFamily="34" charset="0"/>
              </a:rPr>
              <a:t>Finde?dasTRIO!</a:t>
            </a:r>
            <a:endParaRPr lang="de-DE" sz="24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4067944" y="6642556"/>
            <a:ext cx="1055097" cy="215444"/>
          </a:xfrm>
          <a:prstGeom prst="rect">
            <a:avLst/>
          </a:prstGeom>
          <a:noFill/>
        </p:spPr>
        <p:txBody>
          <a:bodyPr wrap="none" rtlCol="0">
            <a:spAutoFit/>
          </a:bodyPr>
          <a:lstStyle/>
          <a:p>
            <a:r>
              <a:rPr lang="de-DE" sz="800" dirty="0" smtClean="0">
                <a:latin typeface="+mn-lt"/>
                <a:cs typeface="Arial"/>
              </a:rPr>
              <a:t>© Christian Bosenick</a:t>
            </a:r>
            <a:endParaRPr lang="de-DE" sz="800" dirty="0">
              <a:latin typeface="+mn-lt"/>
            </a:endParaRPr>
          </a:p>
        </p:txBody>
      </p:sp>
      <p:pic>
        <p:nvPicPr>
          <p:cNvPr id="15"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8112360" y="40944"/>
            <a:ext cx="977048" cy="919575"/>
          </a:xfrm>
          <a:prstGeom prst="rect">
            <a:avLst/>
          </a:prstGeom>
          <a:noFill/>
        </p:spPr>
      </p:pic>
      <p:sp>
        <p:nvSpPr>
          <p:cNvPr id="8" name="Textfeld 7"/>
          <p:cNvSpPr txBox="1"/>
          <p:nvPr/>
        </p:nvSpPr>
        <p:spPr>
          <a:xfrm>
            <a:off x="167637" y="-75642"/>
            <a:ext cx="2820187" cy="584775"/>
          </a:xfrm>
          <a:prstGeom prst="rect">
            <a:avLst/>
          </a:prstGeom>
          <a:noFill/>
          <a:ln w="19050">
            <a:noFill/>
          </a:ln>
          <a:effectLst/>
        </p:spPr>
        <p:txBody>
          <a:bodyPr wrap="square" lIns="36000" rIns="36000" rtlCol="0">
            <a:spAutoFit/>
          </a:bodyPr>
          <a:lstStyle/>
          <a:p>
            <a:pPr algn="ctr"/>
            <a:r>
              <a:rPr lang="de-DE" sz="3200" b="1" dirty="0" smtClean="0">
                <a:latin typeface="+mn-lt"/>
              </a:rPr>
              <a:t>Finde?dasTRIO!</a:t>
            </a:r>
            <a:endParaRPr lang="de-DE" sz="3200" b="1" dirty="0">
              <a:latin typeface="+mn-lt"/>
            </a:endParaRPr>
          </a:p>
        </p:txBody>
      </p:sp>
      <p:graphicFrame>
        <p:nvGraphicFramePr>
          <p:cNvPr id="21" name="Tabelle 20"/>
          <p:cNvGraphicFramePr>
            <a:graphicFrameLocks noGrp="1"/>
          </p:cNvGraphicFramePr>
          <p:nvPr/>
        </p:nvGraphicFramePr>
        <p:xfrm>
          <a:off x="5018078" y="1250456"/>
          <a:ext cx="3586370" cy="5202872"/>
        </p:xfrm>
        <a:graphic>
          <a:graphicData uri="http://schemas.openxmlformats.org/drawingml/2006/table">
            <a:tbl>
              <a:tblPr/>
              <a:tblGrid>
                <a:gridCol w="357395"/>
                <a:gridCol w="852711"/>
                <a:gridCol w="936104"/>
                <a:gridCol w="1440160"/>
              </a:tblGrid>
              <a:tr h="241382">
                <a:tc>
                  <a:txBody>
                    <a:bodyPr/>
                    <a:lstStyle/>
                    <a:p>
                      <a:pPr algn="ctr" fontAlgn="b"/>
                      <a:r>
                        <a:rPr lang="de-DE" sz="1000" b="1" i="0" u="none" strike="noStrike" dirty="0">
                          <a:solidFill>
                            <a:srgbClr val="000000"/>
                          </a:solidFill>
                          <a:latin typeface="Calibri"/>
                        </a:rPr>
                        <a:t>Zahl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1000" b="1" i="0" u="none" strike="noStrike" dirty="0" smtClean="0">
                          <a:solidFill>
                            <a:srgbClr val="000000"/>
                          </a:solidFill>
                          <a:latin typeface="Calibri"/>
                        </a:rPr>
                        <a:t>TRIO</a:t>
                      </a:r>
                      <a:r>
                        <a:rPr lang="de-DE" sz="1000" b="1" i="0" u="none" strike="noStrike" baseline="0" dirty="0" smtClean="0">
                          <a:solidFill>
                            <a:srgbClr val="000000"/>
                          </a:solidFill>
                          <a:latin typeface="Calibri"/>
                        </a:rPr>
                        <a:t> </a:t>
                      </a:r>
                      <a:r>
                        <a:rPr lang="de-DE" sz="1000" b="1" i="0" u="none" strike="noStrike" dirty="0" smtClean="0">
                          <a:solidFill>
                            <a:srgbClr val="000000"/>
                          </a:solidFill>
                          <a:latin typeface="Calibri"/>
                        </a:rPr>
                        <a:t>Klartext</a:t>
                      </a:r>
                      <a:endParaRPr lang="de-DE" sz="1000" b="1"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1000" b="1" i="1" u="none" strike="noStrike">
                          <a:solidFill>
                            <a:srgbClr val="000000"/>
                          </a:solidFill>
                          <a:latin typeface="Calibri"/>
                        </a:rPr>
                        <a:t>WirrText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1000" b="1" i="0" u="none" strike="noStrike">
                          <a:solidFill>
                            <a:srgbClr val="000000"/>
                          </a:solidFill>
                          <a:latin typeface="Calibri"/>
                        </a:rPr>
                        <a:t>Kategorie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383">
                <a:tc>
                  <a:txBody>
                    <a:bodyPr/>
                    <a:lstStyle/>
                    <a:p>
                      <a:pPr algn="ctr" fontAlgn="b"/>
                      <a:r>
                        <a:rPr lang="de-DE" sz="1000" b="0" i="0" u="none" strike="noStrike">
                          <a:solidFill>
                            <a:srgbClr val="000000"/>
                          </a:solidFill>
                          <a:latin typeface="Calibri"/>
                        </a:rPr>
                        <a:t>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Goethe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Teehog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Dichter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Sibelius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Uibeliss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Komponisten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Newton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Wonnte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Naturwissenschaftler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Einstein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Niesenit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Naturwissenschaftler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Schiller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Rellichs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Dichter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Bogart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Gartob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Schauspieler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Dietrich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Hiertric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Schauspielerinnen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Warhol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Ohrwal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Maler - International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Monroe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Mooren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Schauspielerinnen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Cranach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Haarccn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Maler - Deutsch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Burton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Notrub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Schauspieler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Mozart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Romtaz</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Komponisten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13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Beethoven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Teebovehn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Komponisten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14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Baselitz</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Beislatz</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Maler - Deutsch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15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Lessing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Gneissl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Dichter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Kafka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Akkaf</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Schriftsteller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17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Ebstein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Seebint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Sängerinnen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18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Konsalik</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Kiksalon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Schriftsteller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19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Fallada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Aaldalf</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Schriftsteller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Fischer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Chersif</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Sängerinnen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21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Nena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Anne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Sängerinnen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Picasso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Soipacs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Maler - International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Blanco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Lobnac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Sänger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24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Kaiser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Riekas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Sänger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Heino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Oineh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Sänger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26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Garbo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Orgab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Schauspielerinnen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27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Dali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Laid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Maler - International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65383">
                <a:tc>
                  <a:txBody>
                    <a:bodyPr/>
                    <a:lstStyle/>
                    <a:p>
                      <a:pPr algn="ctr" fontAlgn="b"/>
                      <a:r>
                        <a:rPr lang="de-DE" sz="1000" b="0" i="0" u="none" strike="noStrike">
                          <a:solidFill>
                            <a:srgbClr val="000000"/>
                          </a:solidFill>
                          <a:latin typeface="Calibri"/>
                        </a:rPr>
                        <a:t>28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Galilei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Leiliga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dirty="0">
                          <a:solidFill>
                            <a:srgbClr val="000000"/>
                          </a:solidFill>
                          <a:latin typeface="Calibri"/>
                        </a:rPr>
                        <a:t>Naturwissenschaftler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65383">
                <a:tc>
                  <a:txBody>
                    <a:bodyPr/>
                    <a:lstStyle/>
                    <a:p>
                      <a:pPr algn="ctr" fontAlgn="b"/>
                      <a:r>
                        <a:rPr lang="de-DE" sz="1000" b="0" i="0" u="none" strike="noStrike">
                          <a:solidFill>
                            <a:srgbClr val="000000"/>
                          </a:solidFill>
                          <a:latin typeface="Calibri"/>
                        </a:rPr>
                        <a:t>29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Rühmann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Hünnarm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Schauspieler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383">
                <a:tc>
                  <a:txBody>
                    <a:bodyPr/>
                    <a:lstStyle/>
                    <a:p>
                      <a:pPr algn="ctr" fontAlgn="b"/>
                      <a:r>
                        <a:rPr lang="de-DE" sz="1000" b="0" i="0" u="none" strike="noStrike">
                          <a:solidFill>
                            <a:srgbClr val="000000"/>
                          </a:solidFill>
                          <a:latin typeface="Calibri"/>
                        </a:rPr>
                        <a:t>30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Spitzweg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Wetzgips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Maler - Deutsch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bl>
          </a:graphicData>
        </a:graphic>
      </p:graphicFrame>
      <p:sp>
        <p:nvSpPr>
          <p:cNvPr id="23" name="Textfeld 22"/>
          <p:cNvSpPr txBox="1"/>
          <p:nvPr/>
        </p:nvSpPr>
        <p:spPr>
          <a:xfrm>
            <a:off x="323528" y="806515"/>
            <a:ext cx="1231427" cy="246221"/>
          </a:xfrm>
          <a:prstGeom prst="rect">
            <a:avLst/>
          </a:prstGeom>
          <a:noFill/>
        </p:spPr>
        <p:txBody>
          <a:bodyPr wrap="none" rtlCol="0">
            <a:spAutoFit/>
          </a:bodyPr>
          <a:lstStyle/>
          <a:p>
            <a:r>
              <a:rPr lang="de-DE" sz="1000" dirty="0" smtClean="0"/>
              <a:t>Kunst und Kultur 1</a:t>
            </a:r>
            <a:endParaRPr lang="de-DE" sz="1000" dirty="0"/>
          </a:p>
        </p:txBody>
      </p:sp>
      <p:graphicFrame>
        <p:nvGraphicFramePr>
          <p:cNvPr id="25" name="Tabelle 24"/>
          <p:cNvGraphicFramePr>
            <a:graphicFrameLocks noGrp="1"/>
          </p:cNvGraphicFramePr>
          <p:nvPr/>
        </p:nvGraphicFramePr>
        <p:xfrm>
          <a:off x="436418" y="1259978"/>
          <a:ext cx="3960440" cy="5220210"/>
        </p:xfrm>
        <a:graphic>
          <a:graphicData uri="http://schemas.openxmlformats.org/drawingml/2006/table">
            <a:tbl>
              <a:tblPr/>
              <a:tblGrid>
                <a:gridCol w="366217"/>
                <a:gridCol w="857919"/>
                <a:gridCol w="936104"/>
                <a:gridCol w="1080120"/>
                <a:gridCol w="720080"/>
              </a:tblGrid>
              <a:tr h="343999">
                <a:tc>
                  <a:txBody>
                    <a:bodyPr/>
                    <a:lstStyle/>
                    <a:p>
                      <a:pPr algn="ctr" fontAlgn="b"/>
                      <a:r>
                        <a:rPr lang="de-DE" sz="1000" b="1" i="0" u="none" strike="noStrike" dirty="0">
                          <a:solidFill>
                            <a:srgbClr val="000000"/>
                          </a:solidFill>
                          <a:latin typeface="Calibri"/>
                        </a:rPr>
                        <a:t>Zahl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1000" b="1" i="0" u="none" strike="noStrike" dirty="0" smtClean="0">
                          <a:solidFill>
                            <a:srgbClr val="000000"/>
                          </a:solidFill>
                          <a:latin typeface="Calibri"/>
                        </a:rPr>
                        <a:t>TRIO Klartext</a:t>
                      </a:r>
                      <a:endParaRPr lang="de-DE" sz="1000" b="1"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1000" b="1" i="1" u="none" strike="noStrike" dirty="0">
                          <a:solidFill>
                            <a:srgbClr val="000000"/>
                          </a:solidFill>
                          <a:latin typeface="Calibri"/>
                        </a:rPr>
                        <a:t>WirrText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de-DE" sz="1000" b="1" i="0" u="none" strike="noStrike" dirty="0">
                          <a:solidFill>
                            <a:srgbClr val="000000"/>
                          </a:solidFill>
                          <a:latin typeface="Calibri"/>
                        </a:rPr>
                        <a:t>Kategorie</a:t>
                      </a:r>
                    </a:p>
                  </a:txBody>
                  <a:tcPr marL="0" marR="0" marT="0"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1" i="0" u="none" strike="noStrike">
                          <a:solidFill>
                            <a:srgbClr val="000000"/>
                          </a:solidFill>
                          <a:latin typeface="Calibri"/>
                        </a:rPr>
                        <a:t>Summe für das TRIO</a:t>
                      </a:r>
                    </a:p>
                  </a:txBody>
                  <a:tcPr marL="0" marR="0" marT="0" marB="0" anchor="b">
                    <a:lnL>
                      <a:noFill/>
                    </a:lnL>
                    <a:lnR>
                      <a:noFill/>
                    </a:lnR>
                    <a:lnT>
                      <a:noFill/>
                    </a:lnT>
                    <a:lnB w="12700" cap="flat" cmpd="sng" algn="ctr">
                      <a:solidFill>
                        <a:srgbClr val="000000"/>
                      </a:solidFill>
                      <a:prstDash val="solid"/>
                      <a:round/>
                      <a:headEnd type="none" w="med" len="med"/>
                      <a:tailEnd type="none" w="med" len="med"/>
                    </a:lnB>
                  </a:tcPr>
                </a:tc>
              </a:tr>
              <a:tr h="158025">
                <a:tc>
                  <a:txBody>
                    <a:bodyPr/>
                    <a:lstStyle/>
                    <a:p>
                      <a:pPr algn="ctr" fontAlgn="b"/>
                      <a:r>
                        <a:rPr lang="de-DE" sz="1000" b="0" i="0" u="none" strike="noStrike">
                          <a:solidFill>
                            <a:srgbClr val="000000"/>
                          </a:solidFill>
                          <a:latin typeface="Calibri"/>
                        </a:rPr>
                        <a:t>13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Beethoven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Teebovehn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12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Mozart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err="1">
                          <a:solidFill>
                            <a:srgbClr val="000000"/>
                          </a:solidFill>
                          <a:latin typeface="Calibri"/>
                        </a:rPr>
                        <a:t>Romtaz</a:t>
                      </a:r>
                      <a:endParaRPr lang="de-DE" sz="10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Komponisten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27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Sibelius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Uibeliss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Goethe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Teehog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15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Lessing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Gneissl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Dichter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21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Schiller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Rellichs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19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Fallada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Aaldalf</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16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Kafka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err="1">
                          <a:solidFill>
                            <a:srgbClr val="000000"/>
                          </a:solidFill>
                          <a:latin typeface="Calibri"/>
                        </a:rPr>
                        <a:t>Akkaf</a:t>
                      </a:r>
                      <a:endParaRPr lang="de-DE" sz="1000" b="0"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Schriftsteller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53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18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Konsalik</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Kiksalon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Einstein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Niesenit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dirty="0">
                          <a:solidFill>
                            <a:srgbClr val="000000"/>
                          </a:solidFill>
                          <a:latin typeface="Calibri"/>
                        </a:rPr>
                        <a:t>Newton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Wonnte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900" b="1" i="0" u="none" strike="noStrike" dirty="0">
                          <a:solidFill>
                            <a:srgbClr val="000000"/>
                          </a:solidFill>
                          <a:latin typeface="Calibri"/>
                        </a:rPr>
                        <a:t>Naturwissenschaftler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35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28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Galilei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Leiliga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22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Picasso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Soipacs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88126">
                <a:tc>
                  <a:txBody>
                    <a:bodyPr/>
                    <a:lstStyle/>
                    <a:p>
                      <a:pPr algn="ctr" fontAlgn="b"/>
                      <a:r>
                        <a:rPr lang="de-DE" sz="10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Warhol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Ohrwal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dirty="0">
                          <a:solidFill>
                            <a:srgbClr val="000000"/>
                          </a:solidFill>
                          <a:latin typeface="Calibri"/>
                        </a:rPr>
                        <a:t>Maler </a:t>
                      </a:r>
                      <a:r>
                        <a:rPr lang="de-DE" sz="1000" b="1" i="0" u="none" strike="noStrike" dirty="0" smtClean="0">
                          <a:solidFill>
                            <a:srgbClr val="000000"/>
                          </a:solidFill>
                          <a:latin typeface="Calibri"/>
                        </a:rPr>
                        <a:t>– Internat.</a:t>
                      </a:r>
                      <a:endParaRPr lang="de-DE" sz="1000" b="1" i="0" u="none" strike="noStrike" dirty="0">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57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95651">
                <a:tc>
                  <a:txBody>
                    <a:bodyPr/>
                    <a:lstStyle/>
                    <a:p>
                      <a:pPr algn="ctr" fontAlgn="b"/>
                      <a:r>
                        <a:rPr lang="de-DE" sz="1000" b="0" i="0" u="none" strike="noStrike">
                          <a:solidFill>
                            <a:srgbClr val="000000"/>
                          </a:solidFill>
                          <a:latin typeface="Calibri"/>
                        </a:rPr>
                        <a:t>27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Dali</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Laid</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Cranach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Haarccn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30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Spitzweg</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Wetzgips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Maler - Deutsch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54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14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Baselitz</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Beislatz</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25</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Heino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Oineh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23</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Blanco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Lobnac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Sänger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72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24</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Kaiser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Riekas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20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Fischer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Chersif</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17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Ebstein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Seebint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Sängerinnen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58</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21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Nena</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Anne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Bogart</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Gartob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29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Rühmann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Hünnarm</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a:solidFill>
                            <a:srgbClr val="000000"/>
                          </a:solidFill>
                          <a:latin typeface="Calibri"/>
                        </a:rPr>
                        <a:t>Schauspieler</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46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11</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Burton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Notrub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r h="158025">
                <a:tc>
                  <a:txBody>
                    <a:bodyPr/>
                    <a:lstStyle/>
                    <a:p>
                      <a:pPr algn="ctr" fontAlgn="b"/>
                      <a:r>
                        <a:rPr lang="de-DE" sz="1000" b="0" i="0" u="none" strike="noStrike">
                          <a:solidFill>
                            <a:srgbClr val="000000"/>
                          </a:solidFill>
                          <a:latin typeface="Calibri"/>
                        </a:rPr>
                        <a:t>7</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Dietrich</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Hiertric</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de-DE" sz="1000" b="0" i="0" u="none" strike="noStrike">
                          <a:solidFill>
                            <a:srgbClr val="000000"/>
                          </a:solidFill>
                          <a:latin typeface="Calibri"/>
                        </a:rPr>
                        <a:t>10</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c>
                  <a:txBody>
                    <a:bodyPr/>
                    <a:lstStyle/>
                    <a:p>
                      <a:pPr algn="ctr" fontAlgn="b"/>
                      <a:r>
                        <a:rPr lang="de-DE" sz="1000" b="1"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DBEEF3"/>
                    </a:solidFill>
                  </a:tcPr>
                </a:tc>
              </a:tr>
              <a:tr h="158025">
                <a:tc>
                  <a:txBody>
                    <a:bodyPr/>
                    <a:lstStyle/>
                    <a:p>
                      <a:pPr algn="ctr" fontAlgn="b"/>
                      <a:r>
                        <a:rPr lang="de-DE" sz="1000" b="0" i="0" u="none" strike="noStrike">
                          <a:solidFill>
                            <a:srgbClr val="000000"/>
                          </a:solidFill>
                          <a:latin typeface="Calibri"/>
                        </a:rPr>
                        <a:t>26</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Garbo</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0" i="0" u="none" strike="noStrike">
                          <a:solidFill>
                            <a:srgbClr val="000000"/>
                          </a:solidFill>
                          <a:latin typeface="Calibri"/>
                        </a:rPr>
                        <a:t>Orgab</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b"/>
                      <a:r>
                        <a:rPr lang="de-DE" sz="1000" b="1" i="0" u="none" strike="noStrike" dirty="0">
                          <a:solidFill>
                            <a:srgbClr val="000000"/>
                          </a:solidFill>
                          <a:latin typeface="Calibri"/>
                        </a:rPr>
                        <a:t>Schauspielerinnen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c>
                  <a:txBody>
                    <a:bodyPr/>
                    <a:lstStyle/>
                    <a:p>
                      <a:pPr algn="ctr" fontAlgn="b"/>
                      <a:r>
                        <a:rPr lang="de-DE" sz="1000" b="1" i="0" u="none" strike="noStrike">
                          <a:solidFill>
                            <a:srgbClr val="000000"/>
                          </a:solidFill>
                          <a:latin typeface="Calibri"/>
                        </a:rPr>
                        <a:t>42</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DBEEF3"/>
                    </a:solidFill>
                  </a:tcPr>
                </a:tc>
              </a:tr>
              <a:tr h="165551">
                <a:tc>
                  <a:txBody>
                    <a:bodyPr/>
                    <a:lstStyle/>
                    <a:p>
                      <a:pPr algn="ctr" fontAlgn="b"/>
                      <a:r>
                        <a:rPr lang="de-DE" sz="1000" b="0" i="0" u="none" strike="noStrike">
                          <a:solidFill>
                            <a:srgbClr val="000000"/>
                          </a:solidFill>
                          <a:latin typeface="Calibri"/>
                        </a:rPr>
                        <a:t>9</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Monroe</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dirty="0">
                          <a:solidFill>
                            <a:srgbClr val="000000"/>
                          </a:solidFill>
                          <a:latin typeface="Calibri"/>
                        </a:rPr>
                        <a:t>Mooren</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b"/>
                      <a:r>
                        <a:rPr lang="de-DE" sz="1000" b="0" i="0" u="none" strike="noStrike">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c>
                  <a:txBody>
                    <a:bodyPr/>
                    <a:lstStyle/>
                    <a:p>
                      <a:pPr algn="ctr" fontAlgn="b"/>
                      <a:r>
                        <a:rPr lang="de-DE" sz="1000" b="1" i="0" u="none" strike="noStrike" dirty="0">
                          <a:solidFill>
                            <a:srgbClr val="000000"/>
                          </a:solidFill>
                          <a:latin typeface="Calibri"/>
                        </a:rPr>
                        <a:t> </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DBEEF3"/>
                    </a:solidFill>
                  </a:tcPr>
                </a:tc>
              </a:tr>
            </a:tbl>
          </a:graphicData>
        </a:graphic>
      </p:graphicFrame>
      <p:sp>
        <p:nvSpPr>
          <p:cNvPr id="26" name="Textfeld 25"/>
          <p:cNvSpPr txBox="1"/>
          <p:nvPr/>
        </p:nvSpPr>
        <p:spPr>
          <a:xfrm>
            <a:off x="251520" y="404664"/>
            <a:ext cx="7200800" cy="461665"/>
          </a:xfrm>
          <a:prstGeom prst="rect">
            <a:avLst/>
          </a:prstGeom>
          <a:noFill/>
        </p:spPr>
        <p:txBody>
          <a:bodyPr wrap="square" rtlCol="0">
            <a:spAutoFit/>
          </a:bodyPr>
          <a:lstStyle/>
          <a:p>
            <a:pPr algn="just"/>
            <a:r>
              <a:rPr lang="de-DE" sz="2400" b="1" dirty="0" smtClean="0">
                <a:solidFill>
                  <a:srgbClr val="0070C0"/>
                </a:solidFill>
                <a:latin typeface="+mn-lt"/>
              </a:rPr>
              <a:t>Lösungen ÜB 04   </a:t>
            </a:r>
            <a:r>
              <a:rPr lang="de-DE" sz="1600" b="1" dirty="0" smtClean="0">
                <a:solidFill>
                  <a:srgbClr val="0070C0"/>
                </a:solidFill>
                <a:latin typeface="+mn-lt"/>
              </a:rPr>
              <a:t> </a:t>
            </a:r>
            <a:r>
              <a:rPr lang="de-DE" sz="1600" dirty="0" smtClean="0">
                <a:solidFill>
                  <a:srgbClr val="0070C0"/>
                </a:solidFill>
                <a:latin typeface="+mn-lt"/>
              </a:rPr>
              <a:t>(Zahl - Klartext – </a:t>
            </a:r>
            <a:r>
              <a:rPr lang="de-DE" sz="1600" i="1" dirty="0" smtClean="0">
                <a:solidFill>
                  <a:srgbClr val="0070C0"/>
                </a:solidFill>
                <a:latin typeface="+mn-lt"/>
              </a:rPr>
              <a:t>WirrText</a:t>
            </a:r>
            <a:r>
              <a:rPr lang="de-DE" sz="1600" dirty="0" smtClean="0">
                <a:solidFill>
                  <a:srgbClr val="0070C0"/>
                </a:solidFill>
                <a:latin typeface="+mn-lt"/>
              </a:rPr>
              <a:t> – Kategorie – Summe TRIO)</a:t>
            </a:r>
          </a:p>
        </p:txBody>
      </p:sp>
      <p:sp>
        <p:nvSpPr>
          <p:cNvPr id="27" name="Textfeld 26"/>
          <p:cNvSpPr txBox="1"/>
          <p:nvPr/>
        </p:nvSpPr>
        <p:spPr>
          <a:xfrm>
            <a:off x="7092280" y="188640"/>
            <a:ext cx="809837" cy="276999"/>
          </a:xfrm>
          <a:prstGeom prst="rect">
            <a:avLst/>
          </a:prstGeom>
          <a:noFill/>
        </p:spPr>
        <p:txBody>
          <a:bodyPr wrap="none" rtlCol="0">
            <a:spAutoFit/>
          </a:bodyPr>
          <a:lstStyle/>
          <a:p>
            <a:r>
              <a:rPr lang="de-DE" sz="1200" b="1" dirty="0" smtClean="0"/>
              <a:t>SG: 5 - 9</a:t>
            </a:r>
            <a:endParaRPr lang="de-DE" sz="1200" b="1" dirty="0"/>
          </a:p>
        </p:txBody>
      </p:sp>
      <p:sp>
        <p:nvSpPr>
          <p:cNvPr id="28" name="Textfeld 27"/>
          <p:cNvSpPr txBox="1"/>
          <p:nvPr/>
        </p:nvSpPr>
        <p:spPr>
          <a:xfrm>
            <a:off x="5076056" y="908720"/>
            <a:ext cx="3384376" cy="307777"/>
          </a:xfrm>
          <a:prstGeom prst="rect">
            <a:avLst/>
          </a:prstGeom>
          <a:noFill/>
        </p:spPr>
        <p:txBody>
          <a:bodyPr wrap="square" rtlCol="0">
            <a:spAutoFit/>
          </a:bodyPr>
          <a:lstStyle/>
          <a:p>
            <a:pPr algn="just"/>
            <a:r>
              <a:rPr lang="de-DE" sz="1400" b="1" dirty="0" smtClean="0">
                <a:solidFill>
                  <a:srgbClr val="0070C0"/>
                </a:solidFill>
                <a:latin typeface="+mn-lt"/>
              </a:rPr>
              <a:t>Sortierung nach Zahlen, aufsteigend</a:t>
            </a:r>
            <a:endParaRPr lang="de-DE" sz="1400" dirty="0" smtClean="0">
              <a:solidFill>
                <a:srgbClr val="0070C0"/>
              </a:solidFill>
              <a:latin typeface="+mn-lt"/>
            </a:endParaRPr>
          </a:p>
        </p:txBody>
      </p:sp>
      <p:sp>
        <p:nvSpPr>
          <p:cNvPr id="29" name="Textfeld 28"/>
          <p:cNvSpPr txBox="1"/>
          <p:nvPr/>
        </p:nvSpPr>
        <p:spPr>
          <a:xfrm>
            <a:off x="1331640" y="908720"/>
            <a:ext cx="2448272" cy="307777"/>
          </a:xfrm>
          <a:prstGeom prst="rect">
            <a:avLst/>
          </a:prstGeom>
          <a:noFill/>
        </p:spPr>
        <p:txBody>
          <a:bodyPr wrap="square" rtlCol="0">
            <a:spAutoFit/>
          </a:bodyPr>
          <a:lstStyle/>
          <a:p>
            <a:pPr algn="ctr"/>
            <a:r>
              <a:rPr lang="de-DE" sz="1400" b="1" dirty="0" smtClean="0">
                <a:solidFill>
                  <a:srgbClr val="0070C0"/>
                </a:solidFill>
                <a:latin typeface="+mn-lt"/>
              </a:rPr>
              <a:t>Sortierung nach Kategorien</a:t>
            </a:r>
            <a:endParaRPr lang="de-DE" sz="1400" dirty="0" smtClean="0">
              <a:solidFill>
                <a:srgbClr val="0070C0"/>
              </a:solidFill>
              <a:latin typeface="+mn-lt"/>
            </a:endParaRPr>
          </a:p>
        </p:txBody>
      </p:sp>
      <p:sp>
        <p:nvSpPr>
          <p:cNvPr id="14" name="Titel 1"/>
          <p:cNvSpPr>
            <a:spLocks/>
          </p:cNvSpPr>
          <p:nvPr/>
        </p:nvSpPr>
        <p:spPr bwMode="auto">
          <a:xfrm>
            <a:off x="-50160" y="6504039"/>
            <a:ext cx="1259632" cy="439705"/>
          </a:xfrm>
          <a:prstGeom prst="rect">
            <a:avLst/>
          </a:prstGeom>
          <a:noFill/>
          <a:ln w="9525">
            <a:noFill/>
            <a:miter lim="800000"/>
            <a:headEnd/>
            <a:tailEnd/>
          </a:ln>
        </p:spPr>
        <p:txBody>
          <a:bodyPr anchor="ctr"/>
          <a:lstStyle/>
          <a:p>
            <a:pPr>
              <a:defRPr/>
            </a:pPr>
            <a:r>
              <a:rPr lang="de-DE" sz="1200" i="1" dirty="0">
                <a:latin typeface="Comic Sans MS" pitchFamily="66" charset="0"/>
              </a:rPr>
              <a:t> </a:t>
            </a:r>
            <a:r>
              <a:rPr lang="de-DE" sz="1200" dirty="0">
                <a:latin typeface="Comic Sans MS" pitchFamily="66" charset="0"/>
              </a:rPr>
              <a:t>Finde?DAS</a:t>
            </a:r>
            <a:r>
              <a:rPr lang="de-DE" sz="1200" dirty="0" smtClean="0">
                <a:latin typeface="Comic Sans MS" pitchFamily="66" charset="0"/>
              </a:rPr>
              <a:t>!</a:t>
            </a:r>
            <a:r>
              <a:rPr lang="de-DE" sz="1600" dirty="0" smtClean="0">
                <a:latin typeface="Calibri" pitchFamily="34" charset="0"/>
              </a:rPr>
              <a:t>®</a:t>
            </a:r>
            <a:r>
              <a:rPr lang="de-DE" sz="1600" i="1" dirty="0" smtClean="0">
                <a:latin typeface="Calibri" pitchFamily="34" charset="0"/>
              </a:rPr>
              <a:t> </a:t>
            </a:r>
            <a:endParaRPr lang="de-DE" sz="1600" dirty="0">
              <a:latin typeface="+mn-lt"/>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feld 19"/>
          <p:cNvSpPr txBox="1"/>
          <p:nvPr/>
        </p:nvSpPr>
        <p:spPr>
          <a:xfrm>
            <a:off x="179512" y="692697"/>
            <a:ext cx="8712968" cy="5832647"/>
          </a:xfrm>
          <a:prstGeom prst="rect">
            <a:avLst/>
          </a:prstGeom>
          <a:noFill/>
        </p:spPr>
        <p:txBody>
          <a:bodyPr wrap="square" rtlCol="0">
            <a:spAutoFit/>
          </a:bodyPr>
          <a:lstStyle/>
          <a:p>
            <a:pPr algn="just"/>
            <a:r>
              <a:rPr lang="de-DE" sz="2400" b="1" dirty="0" smtClean="0">
                <a:latin typeface="+mn-lt"/>
              </a:rPr>
              <a:t>Empfehlungen für Übungen mit Gruppen</a:t>
            </a:r>
            <a:endParaRPr lang="de-DE" b="1" dirty="0" smtClean="0">
              <a:latin typeface="+mn-lt"/>
            </a:endParaRPr>
          </a:p>
          <a:p>
            <a:pPr algn="just"/>
            <a:endParaRPr lang="de-DE" sz="800" dirty="0" smtClean="0">
              <a:latin typeface="+mn-lt"/>
            </a:endParaRPr>
          </a:p>
          <a:p>
            <a:pPr algn="just"/>
            <a:r>
              <a:rPr lang="de-DE" sz="1400" dirty="0" smtClean="0">
                <a:latin typeface="+mn-lt"/>
              </a:rPr>
              <a:t>Die beiden grundsätzlichen Aufgabentypen sind weiter oben beschrieben. Jedes der 6 Übungsblätter (ÜB) bietet Stoff für viele Übungsrunden. Assoziatives Denken, Wortfindung und Denkflexibilität werden besonders geübt. </a:t>
            </a:r>
          </a:p>
          <a:p>
            <a:pPr algn="just"/>
            <a:r>
              <a:rPr lang="de-DE" sz="1400" dirty="0" smtClean="0">
                <a:latin typeface="+mn-lt"/>
              </a:rPr>
              <a:t>Hier noch einmal die Beschreibung von möglichen Übungsabläufen, wenn Sie mit einer Gruppe üben.</a:t>
            </a:r>
          </a:p>
          <a:p>
            <a:pPr algn="just"/>
            <a:r>
              <a:rPr lang="de-DE" sz="1400" dirty="0" smtClean="0">
                <a:latin typeface="+mn-lt"/>
              </a:rPr>
              <a:t>Am besten drucken Sie sich die Blätter mit den Lösungen aus und benutzen sie als Vorlage für Ihre Übungsrunden.</a:t>
            </a:r>
          </a:p>
          <a:p>
            <a:pPr algn="just"/>
            <a:endParaRPr lang="de-DE" sz="800" dirty="0" smtClean="0">
              <a:latin typeface="+mn-lt"/>
            </a:endParaRPr>
          </a:p>
          <a:p>
            <a:pPr marL="342900" indent="-342900" algn="just">
              <a:buFont typeface="+mj-lt"/>
              <a:buAutoNum type="arabicPeriod"/>
            </a:pPr>
            <a:r>
              <a:rPr lang="de-DE" sz="1400" b="1" dirty="0" smtClean="0">
                <a:latin typeface="+mn-lt"/>
              </a:rPr>
              <a:t>Sie geben eine Kategorie des ÜB vor</a:t>
            </a:r>
            <a:r>
              <a:rPr lang="de-DE" sz="1400" dirty="0" smtClean="0">
                <a:latin typeface="+mn-lt"/>
              </a:rPr>
              <a:t> und lassen in Partnerarbeit oder in Gruppenarbeit die drei Begriffe dazu suchen. Nach 5 Minuten fragen Sie die Lösungen ab. Am besten lassen Sie sich zu den Begriffen auch die Zahlen (zur Kontrolle!) nennen, die bei den Begriffen stehen. Im Blatt mit den Lösungen finden Sie alles, was Sie brauchen. </a:t>
            </a:r>
          </a:p>
          <a:p>
            <a:pPr marL="342900" indent="-342900" algn="just">
              <a:buFont typeface="+mj-lt"/>
              <a:buAutoNum type="arabicPeriod"/>
            </a:pPr>
            <a:r>
              <a:rPr lang="de-DE" sz="1400" b="1" dirty="0" smtClean="0">
                <a:latin typeface="+mn-lt"/>
              </a:rPr>
              <a:t>Summe für das TRIO - </a:t>
            </a:r>
            <a:r>
              <a:rPr lang="de-DE" sz="1400" dirty="0" smtClean="0">
                <a:latin typeface="+mn-lt"/>
              </a:rPr>
              <a:t>Sie fragen wie bei 1. nach den Begriffen, </a:t>
            </a:r>
            <a:r>
              <a:rPr lang="de-DE" sz="1400" b="1" dirty="0" smtClean="0">
                <a:latin typeface="+mn-lt"/>
              </a:rPr>
              <a:t>fragen </a:t>
            </a:r>
            <a:r>
              <a:rPr lang="de-DE" sz="1400" dirty="0" smtClean="0">
                <a:latin typeface="+mn-lt"/>
              </a:rPr>
              <a:t>aber auch </a:t>
            </a:r>
            <a:r>
              <a:rPr lang="de-DE" sz="1400" b="1" dirty="0" smtClean="0">
                <a:latin typeface="+mn-lt"/>
              </a:rPr>
              <a:t>nach der Summe</a:t>
            </a:r>
            <a:r>
              <a:rPr lang="de-DE" sz="1400" dirty="0" smtClean="0">
                <a:latin typeface="+mn-lt"/>
              </a:rPr>
              <a:t> </a:t>
            </a:r>
            <a:r>
              <a:rPr lang="de-DE" sz="1400" b="1" dirty="0" smtClean="0">
                <a:latin typeface="+mn-lt"/>
              </a:rPr>
              <a:t>der drei Zahlen dieses Trios.</a:t>
            </a:r>
          </a:p>
          <a:p>
            <a:pPr marL="342900" indent="-342900" algn="just">
              <a:buFont typeface="+mj-lt"/>
              <a:buAutoNum type="arabicPeriod"/>
            </a:pPr>
            <a:r>
              <a:rPr lang="de-DE" sz="1400" b="1" dirty="0" smtClean="0">
                <a:latin typeface="+mn-lt"/>
              </a:rPr>
              <a:t>Sie nennen eine Zahl von 1 bis 30 </a:t>
            </a:r>
            <a:r>
              <a:rPr lang="de-DE" sz="1400" dirty="0" smtClean="0">
                <a:latin typeface="+mn-lt"/>
              </a:rPr>
              <a:t>und lassen dazu das Trio suchen. Zur Erleichterung für alle können Sie zunächst fragen, ob jemand schon den Begriff gefunden hat – dann soll der Begriff in die Runde gesagt werden. Jetzt wissen alle die Kategorie und können gezielter die anderen verdrehten Begriffe (= im WirrText) </a:t>
            </a:r>
            <a:r>
              <a:rPr lang="de-DE" sz="1400" i="1" dirty="0" smtClean="0">
                <a:latin typeface="+mn-lt"/>
              </a:rPr>
              <a:t>untersuchen</a:t>
            </a:r>
            <a:r>
              <a:rPr lang="de-DE" sz="1400" dirty="0" smtClean="0">
                <a:latin typeface="+mn-lt"/>
              </a:rPr>
              <a:t>. </a:t>
            </a:r>
          </a:p>
          <a:p>
            <a:pPr marL="342900" indent="-342900" algn="just">
              <a:buFont typeface="+mj-lt"/>
              <a:buAutoNum type="arabicPeriod"/>
            </a:pPr>
            <a:r>
              <a:rPr lang="de-DE" sz="1400" b="1" dirty="0" smtClean="0">
                <a:latin typeface="+mn-lt"/>
              </a:rPr>
              <a:t>Spielen Sie pro ÜB jeweils beide Aufgabentypen.</a:t>
            </a:r>
            <a:r>
              <a:rPr lang="de-DE" sz="1400" dirty="0" smtClean="0">
                <a:latin typeface="+mn-lt"/>
              </a:rPr>
              <a:t> Beim Untersuchen der WirrTexte merkt man sich bald, was sich dahinter verbirgt – von Runde zu Runde werden die Lösungen dann schneller gefunden und die Erfolgserlebnisse nehmen zu. </a:t>
            </a:r>
          </a:p>
          <a:p>
            <a:pPr marL="342900" indent="-342900" algn="just">
              <a:buFont typeface="+mj-lt"/>
              <a:buAutoNum type="arabicPeriod"/>
            </a:pPr>
            <a:r>
              <a:rPr lang="de-DE" sz="1400" b="1" dirty="0" smtClean="0">
                <a:latin typeface="+mn-lt"/>
              </a:rPr>
              <a:t>Reihum-Übung:</a:t>
            </a:r>
            <a:r>
              <a:rPr lang="de-DE" sz="1400" dirty="0" smtClean="0">
                <a:latin typeface="+mn-lt"/>
              </a:rPr>
              <a:t> Man spielt jede Reihum-Übung mit </a:t>
            </a:r>
            <a:r>
              <a:rPr lang="de-DE" sz="1400" i="1" dirty="0" smtClean="0">
                <a:latin typeface="+mn-lt"/>
              </a:rPr>
              <a:t>einem</a:t>
            </a:r>
            <a:r>
              <a:rPr lang="de-DE" sz="1400" dirty="0" smtClean="0">
                <a:latin typeface="+mn-lt"/>
              </a:rPr>
              <a:t> ÜB, alle Mitglieder Ihrer Gruppe haben dasselbe ÜB (oder immer zwei TN teilen sich ein ÜB). Man beginnt mit der Zahl 1. Die/der TN versucht/en, das darin versteckte Wort zu erkennen. Sie können als Hilfe die Kategorie nennen (leicht zu finden in der rechten Tabelle auf dem Lösungen-Blatt für das ÜB, mit den </a:t>
            </a:r>
            <a:r>
              <a:rPr lang="de-DE" sz="1400" b="1" i="1" dirty="0" smtClean="0">
                <a:latin typeface="+mn-lt"/>
              </a:rPr>
              <a:t>Sortierungen nach Zahlen, aufsteigend</a:t>
            </a:r>
            <a:r>
              <a:rPr lang="de-DE" sz="1400" dirty="0" smtClean="0">
                <a:latin typeface="+mn-lt"/>
              </a:rPr>
              <a:t>). Ist das Wort gefunden, geht es weiter mit der Nummer 2 usw. usw. </a:t>
            </a:r>
          </a:p>
          <a:p>
            <a:pPr marL="342900" indent="-342900" algn="just"/>
            <a:r>
              <a:rPr lang="de-DE" sz="1400" dirty="0" smtClean="0">
                <a:latin typeface="+mn-lt"/>
              </a:rPr>
              <a:t>	Dies ist neben dem Üben der Wortfindung und des assoziativen Denkens auch eine gute Konzentrationsübung, denn die TN müssen immer die nächste Zahl finden – oftmals gar nicht so einfach in dem Durcheinander, vor allem, wenn Sie mit farbigen ÜB spielen! </a:t>
            </a:r>
          </a:p>
        </p:txBody>
      </p:sp>
      <p:sp>
        <p:nvSpPr>
          <p:cNvPr id="13" name="Titel 1"/>
          <p:cNvSpPr>
            <a:spLocks/>
          </p:cNvSpPr>
          <p:nvPr/>
        </p:nvSpPr>
        <p:spPr bwMode="auto">
          <a:xfrm>
            <a:off x="-50160" y="6504039"/>
            <a:ext cx="1259632" cy="439705"/>
          </a:xfrm>
          <a:prstGeom prst="rect">
            <a:avLst/>
          </a:prstGeom>
          <a:noFill/>
          <a:ln w="9525">
            <a:noFill/>
            <a:miter lim="800000"/>
            <a:headEnd/>
            <a:tailEnd/>
          </a:ln>
        </p:spPr>
        <p:txBody>
          <a:bodyPr anchor="ctr"/>
          <a:lstStyle/>
          <a:p>
            <a:pPr>
              <a:defRPr/>
            </a:pPr>
            <a:r>
              <a:rPr lang="de-DE" sz="1200" i="1" dirty="0">
                <a:latin typeface="Comic Sans MS" pitchFamily="66" charset="0"/>
              </a:rPr>
              <a:t> </a:t>
            </a:r>
            <a:r>
              <a:rPr lang="de-DE" sz="1200" dirty="0">
                <a:latin typeface="Comic Sans MS" pitchFamily="66" charset="0"/>
              </a:rPr>
              <a:t>Finde?DAS</a:t>
            </a:r>
            <a:r>
              <a:rPr lang="de-DE" sz="1200" dirty="0" smtClean="0">
                <a:latin typeface="Comic Sans MS" pitchFamily="66" charset="0"/>
              </a:rPr>
              <a:t>!</a:t>
            </a:r>
            <a:r>
              <a:rPr lang="de-DE" sz="1600" dirty="0" smtClean="0">
                <a:latin typeface="Calibri" pitchFamily="34" charset="0"/>
              </a:rPr>
              <a:t>®</a:t>
            </a:r>
            <a:r>
              <a:rPr lang="de-DE" sz="1600" i="1" dirty="0" smtClean="0">
                <a:latin typeface="Calibri" pitchFamily="34" charset="0"/>
              </a:rPr>
              <a:t> </a:t>
            </a:r>
            <a:endParaRPr lang="de-DE" sz="1600" dirty="0">
              <a:latin typeface="+mn-lt"/>
            </a:endParaRPr>
          </a:p>
        </p:txBody>
      </p:sp>
      <p:sp>
        <p:nvSpPr>
          <p:cNvPr id="11" name="Textfeld 10"/>
          <p:cNvSpPr txBox="1"/>
          <p:nvPr/>
        </p:nvSpPr>
        <p:spPr>
          <a:xfrm>
            <a:off x="4067944" y="6642556"/>
            <a:ext cx="1055097" cy="215444"/>
          </a:xfrm>
          <a:prstGeom prst="rect">
            <a:avLst/>
          </a:prstGeom>
          <a:noFill/>
        </p:spPr>
        <p:txBody>
          <a:bodyPr wrap="none" rtlCol="0">
            <a:spAutoFit/>
          </a:bodyPr>
          <a:lstStyle/>
          <a:p>
            <a:r>
              <a:rPr lang="de-DE" sz="800" dirty="0" smtClean="0">
                <a:latin typeface="+mn-lt"/>
                <a:cs typeface="Arial"/>
              </a:rPr>
              <a:t>© Christian Bosenick</a:t>
            </a:r>
            <a:endParaRPr lang="de-DE" sz="800" dirty="0">
              <a:latin typeface="+mn-lt"/>
            </a:endParaRPr>
          </a:p>
        </p:txBody>
      </p:sp>
      <p:pic>
        <p:nvPicPr>
          <p:cNvPr id="15"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8112360" y="40944"/>
            <a:ext cx="977048" cy="919575"/>
          </a:xfrm>
          <a:prstGeom prst="rect">
            <a:avLst/>
          </a:prstGeom>
          <a:noFill/>
        </p:spPr>
      </p:pic>
      <p:sp>
        <p:nvSpPr>
          <p:cNvPr id="8" name="Textfeld 7"/>
          <p:cNvSpPr txBox="1"/>
          <p:nvPr/>
        </p:nvSpPr>
        <p:spPr>
          <a:xfrm>
            <a:off x="167637" y="-75642"/>
            <a:ext cx="2820187" cy="584775"/>
          </a:xfrm>
          <a:prstGeom prst="rect">
            <a:avLst/>
          </a:prstGeom>
          <a:noFill/>
          <a:ln w="19050">
            <a:noFill/>
          </a:ln>
          <a:effectLst/>
        </p:spPr>
        <p:txBody>
          <a:bodyPr wrap="square" lIns="36000" rIns="36000" rtlCol="0">
            <a:spAutoFit/>
          </a:bodyPr>
          <a:lstStyle/>
          <a:p>
            <a:pPr algn="ctr"/>
            <a:r>
              <a:rPr lang="de-DE" sz="3200" b="1" dirty="0" smtClean="0">
                <a:latin typeface="+mn-lt"/>
              </a:rPr>
              <a:t>Finde?dasTRIO!</a:t>
            </a:r>
            <a:endParaRPr lang="de-DE" sz="3200" b="1" dirty="0">
              <a:latin typeface="+mn-l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el 1"/>
          <p:cNvSpPr>
            <a:spLocks/>
          </p:cNvSpPr>
          <p:nvPr/>
        </p:nvSpPr>
        <p:spPr bwMode="auto">
          <a:xfrm>
            <a:off x="-50160" y="6504039"/>
            <a:ext cx="1259632" cy="439705"/>
          </a:xfrm>
          <a:prstGeom prst="rect">
            <a:avLst/>
          </a:prstGeom>
          <a:noFill/>
          <a:ln w="9525">
            <a:noFill/>
            <a:miter lim="800000"/>
            <a:headEnd/>
            <a:tailEnd/>
          </a:ln>
        </p:spPr>
        <p:txBody>
          <a:bodyPr anchor="ctr"/>
          <a:lstStyle/>
          <a:p>
            <a:pPr>
              <a:defRPr/>
            </a:pPr>
            <a:r>
              <a:rPr lang="de-DE" sz="1200" i="1" dirty="0">
                <a:latin typeface="Comic Sans MS" pitchFamily="66" charset="0"/>
              </a:rPr>
              <a:t> </a:t>
            </a:r>
            <a:r>
              <a:rPr lang="de-DE" sz="1200" dirty="0">
                <a:latin typeface="Comic Sans MS" pitchFamily="66" charset="0"/>
              </a:rPr>
              <a:t>Finde?DAS</a:t>
            </a:r>
            <a:r>
              <a:rPr lang="de-DE" sz="1200" dirty="0" smtClean="0">
                <a:latin typeface="Comic Sans MS" pitchFamily="66" charset="0"/>
              </a:rPr>
              <a:t>!</a:t>
            </a:r>
            <a:r>
              <a:rPr lang="de-DE" sz="1600" dirty="0" smtClean="0">
                <a:latin typeface="Calibri" pitchFamily="34" charset="0"/>
              </a:rPr>
              <a:t>®</a:t>
            </a:r>
            <a:r>
              <a:rPr lang="de-DE" sz="1600" i="1" dirty="0" smtClean="0">
                <a:latin typeface="Calibri" pitchFamily="34" charset="0"/>
              </a:rPr>
              <a:t> </a:t>
            </a:r>
            <a:endParaRPr lang="de-DE" sz="1600" dirty="0">
              <a:latin typeface="+mn-lt"/>
            </a:endParaRPr>
          </a:p>
        </p:txBody>
      </p:sp>
      <p:sp>
        <p:nvSpPr>
          <p:cNvPr id="11" name="Textfeld 10"/>
          <p:cNvSpPr txBox="1"/>
          <p:nvPr/>
        </p:nvSpPr>
        <p:spPr>
          <a:xfrm>
            <a:off x="4067944" y="6642556"/>
            <a:ext cx="1055097" cy="215444"/>
          </a:xfrm>
          <a:prstGeom prst="rect">
            <a:avLst/>
          </a:prstGeom>
          <a:noFill/>
        </p:spPr>
        <p:txBody>
          <a:bodyPr wrap="none" rtlCol="0">
            <a:spAutoFit/>
          </a:bodyPr>
          <a:lstStyle/>
          <a:p>
            <a:r>
              <a:rPr lang="de-DE" sz="800" dirty="0" smtClean="0">
                <a:latin typeface="+mn-lt"/>
                <a:cs typeface="Arial"/>
              </a:rPr>
              <a:t>© Christian Bosenick</a:t>
            </a:r>
            <a:endParaRPr lang="de-DE" sz="800" dirty="0">
              <a:latin typeface="+mn-lt"/>
            </a:endParaRPr>
          </a:p>
        </p:txBody>
      </p:sp>
      <p:pic>
        <p:nvPicPr>
          <p:cNvPr id="15"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8112360" y="40944"/>
            <a:ext cx="977048" cy="919575"/>
          </a:xfrm>
          <a:prstGeom prst="rect">
            <a:avLst/>
          </a:prstGeom>
          <a:noFill/>
        </p:spPr>
      </p:pic>
      <p:sp>
        <p:nvSpPr>
          <p:cNvPr id="102" name="Titel 1"/>
          <p:cNvSpPr>
            <a:spLocks/>
          </p:cNvSpPr>
          <p:nvPr/>
        </p:nvSpPr>
        <p:spPr bwMode="auto">
          <a:xfrm>
            <a:off x="-36512" y="412483"/>
            <a:ext cx="3096344" cy="568245"/>
          </a:xfrm>
          <a:prstGeom prst="rect">
            <a:avLst/>
          </a:prstGeom>
          <a:noFill/>
          <a:ln w="9525">
            <a:noFill/>
            <a:miter lim="800000"/>
            <a:headEnd/>
            <a:tailEnd/>
          </a:ln>
        </p:spPr>
        <p:txBody>
          <a:bodyPr anchor="ctr"/>
          <a:lstStyle/>
          <a:p>
            <a:pPr>
              <a:defRPr/>
            </a:pPr>
            <a:r>
              <a:rPr lang="de-DE" sz="2800" b="1" dirty="0" smtClean="0">
                <a:latin typeface="Calibri" pitchFamily="34" charset="0"/>
                <a:cs typeface="Arial" pitchFamily="34" charset="0"/>
              </a:rPr>
              <a:t>GGT-Trainingsziele</a:t>
            </a:r>
            <a:endParaRPr lang="de-DE" sz="2800" dirty="0">
              <a:latin typeface="Calibri" pitchFamily="34" charset="0"/>
              <a:cs typeface="Arial" pitchFamily="34" charset="0"/>
            </a:endParaRPr>
          </a:p>
        </p:txBody>
      </p:sp>
      <p:grpSp>
        <p:nvGrpSpPr>
          <p:cNvPr id="2" name="Gruppieren 41"/>
          <p:cNvGrpSpPr/>
          <p:nvPr/>
        </p:nvGrpSpPr>
        <p:grpSpPr>
          <a:xfrm>
            <a:off x="3635897" y="170427"/>
            <a:ext cx="3623095" cy="6463308"/>
            <a:chOff x="3275857" y="44624"/>
            <a:chExt cx="3623095" cy="6463308"/>
          </a:xfrm>
        </p:grpSpPr>
        <p:sp>
          <p:nvSpPr>
            <p:cNvPr id="38" name="Textfeld 37"/>
            <p:cNvSpPr txBox="1"/>
            <p:nvPr/>
          </p:nvSpPr>
          <p:spPr>
            <a:xfrm>
              <a:off x="3726289" y="44624"/>
              <a:ext cx="3172663" cy="6463308"/>
            </a:xfrm>
            <a:prstGeom prst="rect">
              <a:avLst/>
            </a:prstGeom>
            <a:noFill/>
          </p:spPr>
          <p:txBody>
            <a:bodyPr wrap="none" rtlCol="0">
              <a:spAutoFit/>
            </a:bodyPr>
            <a:lstStyle/>
            <a:p>
              <a:r>
                <a:rPr lang="de-DE" b="1" dirty="0" smtClean="0"/>
                <a:t>Assoziatives Denken</a:t>
              </a:r>
            </a:p>
            <a:p>
              <a:endParaRPr lang="de-DE" b="1" dirty="0" smtClean="0"/>
            </a:p>
            <a:p>
              <a:r>
                <a:rPr lang="de-DE" b="1" dirty="0" smtClean="0"/>
                <a:t>Denkflexibilität</a:t>
              </a:r>
            </a:p>
            <a:p>
              <a:endParaRPr lang="de-DE" b="1" dirty="0" smtClean="0"/>
            </a:p>
            <a:p>
              <a:r>
                <a:rPr lang="de-DE" b="1" dirty="0" smtClean="0"/>
                <a:t>Fantasie und Kreativität</a:t>
              </a:r>
            </a:p>
            <a:p>
              <a:endParaRPr lang="de-DE" dirty="0" smtClean="0"/>
            </a:p>
            <a:p>
              <a:r>
                <a:rPr lang="de-DE" i="1" dirty="0" smtClean="0"/>
                <a:t>Formulierung</a:t>
              </a:r>
            </a:p>
            <a:p>
              <a:endParaRPr lang="de-DE" dirty="0" smtClean="0"/>
            </a:p>
            <a:p>
              <a:r>
                <a:rPr lang="de-DE" b="1" dirty="0" smtClean="0"/>
                <a:t>Konzentration</a:t>
              </a:r>
            </a:p>
            <a:p>
              <a:endParaRPr lang="de-DE" dirty="0" smtClean="0"/>
            </a:p>
            <a:p>
              <a:r>
                <a:rPr lang="de-DE" i="1" dirty="0" smtClean="0"/>
                <a:t>Logisches Denken</a:t>
              </a:r>
            </a:p>
            <a:p>
              <a:endParaRPr lang="de-DE" dirty="0" smtClean="0"/>
            </a:p>
            <a:p>
              <a:r>
                <a:rPr lang="de-DE" b="1" dirty="0" smtClean="0"/>
                <a:t>Merkfähigkeit</a:t>
              </a:r>
            </a:p>
            <a:p>
              <a:endParaRPr lang="de-DE" b="1" dirty="0" smtClean="0"/>
            </a:p>
            <a:p>
              <a:r>
                <a:rPr lang="de-DE" b="1" dirty="0" smtClean="0"/>
                <a:t>Strukturieren</a:t>
              </a:r>
            </a:p>
            <a:p>
              <a:endParaRPr lang="de-DE" dirty="0" smtClean="0"/>
            </a:p>
            <a:p>
              <a:r>
                <a:rPr lang="de-DE" i="1" dirty="0" smtClean="0"/>
                <a:t>Urteilsvermögen</a:t>
              </a:r>
            </a:p>
            <a:p>
              <a:endParaRPr lang="de-DE" i="1" dirty="0" smtClean="0"/>
            </a:p>
            <a:p>
              <a:r>
                <a:rPr lang="de-DE" i="1" dirty="0" smtClean="0"/>
                <a:t>Wahrnehmung</a:t>
              </a:r>
            </a:p>
            <a:p>
              <a:endParaRPr lang="de-DE" dirty="0" smtClean="0"/>
            </a:p>
            <a:p>
              <a:r>
                <a:rPr lang="de-DE" b="1" dirty="0" smtClean="0"/>
                <a:t>Wortfindung</a:t>
              </a:r>
            </a:p>
            <a:p>
              <a:endParaRPr lang="de-DE" b="1" dirty="0" smtClean="0"/>
            </a:p>
            <a:p>
              <a:r>
                <a:rPr lang="de-DE" b="1" dirty="0" smtClean="0"/>
                <a:t>Zusammenhänge erkennen</a:t>
              </a:r>
              <a:endParaRPr lang="de-DE" b="1" dirty="0"/>
            </a:p>
          </p:txBody>
        </p:sp>
        <p:grpSp>
          <p:nvGrpSpPr>
            <p:cNvPr id="3" name="Gruppieren 38"/>
            <p:cNvGrpSpPr/>
            <p:nvPr/>
          </p:nvGrpSpPr>
          <p:grpSpPr>
            <a:xfrm>
              <a:off x="3275857" y="77978"/>
              <a:ext cx="288031" cy="5786687"/>
              <a:chOff x="3275857" y="77978"/>
              <a:chExt cx="288031" cy="5786687"/>
            </a:xfrm>
          </p:grpSpPr>
          <p:pic>
            <p:nvPicPr>
              <p:cNvPr id="62"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275857" y="626880"/>
                <a:ext cx="288031" cy="301342"/>
              </a:xfrm>
              <a:prstGeom prst="rect">
                <a:avLst/>
              </a:prstGeom>
              <a:ln>
                <a:noFill/>
              </a:ln>
              <a:effectLst>
                <a:outerShdw blurRad="190500" algn="tl" rotWithShape="0">
                  <a:srgbClr val="000000">
                    <a:alpha val="70000"/>
                  </a:srgbClr>
                </a:outerShdw>
              </a:effectLst>
            </p:spPr>
          </p:pic>
          <p:pic>
            <p:nvPicPr>
              <p:cNvPr id="65"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275857" y="2269907"/>
                <a:ext cx="288031" cy="301342"/>
              </a:xfrm>
              <a:prstGeom prst="rect">
                <a:avLst/>
              </a:prstGeom>
              <a:ln>
                <a:noFill/>
              </a:ln>
              <a:effectLst>
                <a:outerShdw blurRad="190500" algn="tl" rotWithShape="0">
                  <a:srgbClr val="000000">
                    <a:alpha val="70000"/>
                  </a:srgbClr>
                </a:outerShdw>
              </a:effectLst>
            </p:spPr>
          </p:pic>
          <p:pic>
            <p:nvPicPr>
              <p:cNvPr id="66"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275857" y="77978"/>
                <a:ext cx="288031" cy="301342"/>
              </a:xfrm>
              <a:prstGeom prst="rect">
                <a:avLst/>
              </a:prstGeom>
              <a:ln>
                <a:noFill/>
              </a:ln>
              <a:effectLst>
                <a:outerShdw blurRad="190500" algn="tl" rotWithShape="0">
                  <a:srgbClr val="000000">
                    <a:alpha val="70000"/>
                  </a:srgbClr>
                </a:outerShdw>
              </a:effectLst>
            </p:spPr>
          </p:pic>
          <p:pic>
            <p:nvPicPr>
              <p:cNvPr id="22"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275857" y="5563323"/>
                <a:ext cx="288031" cy="301342"/>
              </a:xfrm>
              <a:prstGeom prst="rect">
                <a:avLst/>
              </a:prstGeom>
              <a:ln>
                <a:noFill/>
              </a:ln>
              <a:effectLst>
                <a:outerShdw blurRad="190500" algn="tl" rotWithShape="0">
                  <a:srgbClr val="000000">
                    <a:alpha val="70000"/>
                  </a:srgbClr>
                </a:outerShdw>
              </a:effectLst>
            </p:spPr>
          </p:pic>
          <p:pic>
            <p:nvPicPr>
              <p:cNvPr id="23"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275857" y="3371394"/>
                <a:ext cx="288031" cy="301342"/>
              </a:xfrm>
              <a:prstGeom prst="rect">
                <a:avLst/>
              </a:prstGeom>
              <a:ln>
                <a:noFill/>
              </a:ln>
              <a:effectLst>
                <a:outerShdw blurRad="190500" algn="tl" rotWithShape="0">
                  <a:srgbClr val="000000">
                    <a:alpha val="70000"/>
                  </a:srgbClr>
                </a:outerShdw>
              </a:effectLst>
            </p:spPr>
          </p:pic>
        </p:grpSp>
        <p:grpSp>
          <p:nvGrpSpPr>
            <p:cNvPr id="4" name="Gruppieren 40"/>
            <p:cNvGrpSpPr/>
            <p:nvPr/>
          </p:nvGrpSpPr>
          <p:grpSpPr>
            <a:xfrm>
              <a:off x="3475339" y="1209811"/>
              <a:ext cx="232565" cy="2969168"/>
              <a:chOff x="3475339" y="1209811"/>
              <a:chExt cx="232565" cy="2969168"/>
            </a:xfrm>
          </p:grpSpPr>
          <p:pic>
            <p:nvPicPr>
              <p:cNvPr id="28"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475339" y="1209811"/>
                <a:ext cx="206482" cy="216024"/>
              </a:xfrm>
              <a:prstGeom prst="rect">
                <a:avLst/>
              </a:prstGeom>
              <a:ln>
                <a:noFill/>
              </a:ln>
              <a:effectLst>
                <a:outerShdw blurRad="190500" algn="tl" rotWithShape="0">
                  <a:srgbClr val="000000">
                    <a:alpha val="70000"/>
                  </a:srgbClr>
                </a:outerShdw>
              </a:effectLst>
            </p:spPr>
          </p:pic>
          <p:pic>
            <p:nvPicPr>
              <p:cNvPr id="33"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501422" y="3962955"/>
                <a:ext cx="206482" cy="216024"/>
              </a:xfrm>
              <a:prstGeom prst="rect">
                <a:avLst/>
              </a:prstGeom>
              <a:ln>
                <a:noFill/>
              </a:ln>
              <a:effectLst>
                <a:outerShdw blurRad="190500" algn="tl" rotWithShape="0">
                  <a:srgbClr val="000000">
                    <a:alpha val="70000"/>
                  </a:srgbClr>
                </a:outerShdw>
              </a:effectLst>
            </p:spPr>
          </p:pic>
        </p:grpSp>
      </p:grpSp>
      <p:sp>
        <p:nvSpPr>
          <p:cNvPr id="43" name="Textfeld 42"/>
          <p:cNvSpPr txBox="1"/>
          <p:nvPr/>
        </p:nvSpPr>
        <p:spPr>
          <a:xfrm>
            <a:off x="539552" y="1077244"/>
            <a:ext cx="1181349" cy="276999"/>
          </a:xfrm>
          <a:prstGeom prst="rect">
            <a:avLst/>
          </a:prstGeom>
          <a:noFill/>
        </p:spPr>
        <p:txBody>
          <a:bodyPr wrap="none" rtlCol="0">
            <a:spAutoFit/>
          </a:bodyPr>
          <a:lstStyle/>
          <a:p>
            <a:r>
              <a:rPr lang="de-DE" sz="1200" dirty="0" smtClean="0">
                <a:latin typeface="+mn-lt"/>
              </a:rPr>
              <a:t>= stark, deutlich</a:t>
            </a:r>
            <a:endParaRPr lang="de-DE" sz="1200" dirty="0">
              <a:latin typeface="+mn-lt"/>
            </a:endParaRPr>
          </a:p>
        </p:txBody>
      </p:sp>
      <p:sp>
        <p:nvSpPr>
          <p:cNvPr id="44" name="Textfeld 43"/>
          <p:cNvSpPr txBox="1"/>
          <p:nvPr/>
        </p:nvSpPr>
        <p:spPr>
          <a:xfrm>
            <a:off x="539552" y="1473001"/>
            <a:ext cx="703078" cy="276999"/>
          </a:xfrm>
          <a:prstGeom prst="rect">
            <a:avLst/>
          </a:prstGeom>
          <a:noFill/>
        </p:spPr>
        <p:txBody>
          <a:bodyPr wrap="none" rtlCol="0">
            <a:spAutoFit/>
          </a:bodyPr>
          <a:lstStyle/>
          <a:p>
            <a:r>
              <a:rPr lang="de-DE" sz="1200" dirty="0" smtClean="0">
                <a:latin typeface="+mn-lt"/>
              </a:rPr>
              <a:t>=  etwas</a:t>
            </a:r>
            <a:endParaRPr lang="de-DE" sz="1200" dirty="0">
              <a:latin typeface="+mn-lt"/>
            </a:endParaRPr>
          </a:p>
        </p:txBody>
      </p:sp>
      <p:pic>
        <p:nvPicPr>
          <p:cNvPr id="45"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251520" y="1075051"/>
            <a:ext cx="288031" cy="301342"/>
          </a:xfrm>
          <a:prstGeom prst="rect">
            <a:avLst/>
          </a:prstGeom>
          <a:ln>
            <a:noFill/>
          </a:ln>
          <a:effectLst>
            <a:outerShdw blurRad="190500" algn="tl" rotWithShape="0">
              <a:srgbClr val="000000">
                <a:alpha val="70000"/>
              </a:srgbClr>
            </a:outerShdw>
          </a:effectLst>
        </p:spPr>
      </p:pic>
      <p:pic>
        <p:nvPicPr>
          <p:cNvPr id="46"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299778" y="1508534"/>
            <a:ext cx="206482" cy="216024"/>
          </a:xfrm>
          <a:prstGeom prst="rect">
            <a:avLst/>
          </a:prstGeom>
          <a:ln>
            <a:noFill/>
          </a:ln>
          <a:effectLst>
            <a:outerShdw blurRad="190500" algn="tl" rotWithShape="0">
              <a:srgbClr val="000000">
                <a:alpha val="70000"/>
              </a:srgbClr>
            </a:outerShdw>
          </a:effectLst>
        </p:spPr>
      </p:pic>
      <p:sp>
        <p:nvSpPr>
          <p:cNvPr id="39" name="Textfeld 38"/>
          <p:cNvSpPr txBox="1"/>
          <p:nvPr/>
        </p:nvSpPr>
        <p:spPr>
          <a:xfrm>
            <a:off x="-24637" y="-75642"/>
            <a:ext cx="2820187" cy="584775"/>
          </a:xfrm>
          <a:prstGeom prst="rect">
            <a:avLst/>
          </a:prstGeom>
          <a:noFill/>
          <a:ln w="19050">
            <a:noFill/>
          </a:ln>
          <a:effectLst/>
        </p:spPr>
        <p:txBody>
          <a:bodyPr wrap="square" lIns="36000" rIns="36000" rtlCol="0">
            <a:spAutoFit/>
          </a:bodyPr>
          <a:lstStyle/>
          <a:p>
            <a:pPr algn="ctr"/>
            <a:r>
              <a:rPr lang="de-DE" sz="3200" b="1" dirty="0" smtClean="0">
                <a:latin typeface="+mn-lt"/>
              </a:rPr>
              <a:t>Finde?dasTRIO!</a:t>
            </a:r>
            <a:endParaRPr lang="de-DE" sz="3200" b="1" dirty="0">
              <a:latin typeface="+mn-lt"/>
            </a:endParaRPr>
          </a:p>
        </p:txBody>
      </p:sp>
      <p:pic>
        <p:nvPicPr>
          <p:cNvPr id="24" name="Picture 2" descr="G:\___FindeDAS\AAA_AduNeuro-Spa\AAA-FERTIGE PARCOURS_ppt\AduNeuro-Spas XS-S-M-L-XL - komplette Pakete\AduNeuro-Spas XS - XL _ Üb.Bl. bunt sortiert\Onlineshop-Logo.jpg"/>
          <p:cNvPicPr>
            <a:picLocks noChangeAspect="1" noChangeArrowheads="1"/>
          </p:cNvPicPr>
          <p:nvPr/>
        </p:nvPicPr>
        <p:blipFill>
          <a:blip r:embed="rId3" cstate="print"/>
          <a:srcRect/>
          <a:stretch>
            <a:fillRect/>
          </a:stretch>
        </p:blipFill>
        <p:spPr bwMode="auto">
          <a:xfrm>
            <a:off x="3851920" y="6282024"/>
            <a:ext cx="206482" cy="216024"/>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1650</Words>
  <Application>Microsoft Office PowerPoint</Application>
  <PresentationFormat>Bildschirmpräsentation (4:3)</PresentationFormat>
  <Paragraphs>480</Paragraphs>
  <Slides>7</Slides>
  <Notes>5</Notes>
  <HiddenSlides>0</HiddenSlides>
  <MMClips>0</MMClips>
  <ScaleCrop>false</ScaleCrop>
  <HeadingPairs>
    <vt:vector size="4" baseType="variant">
      <vt:variant>
        <vt:lpstr>Design</vt:lpstr>
      </vt:variant>
      <vt:variant>
        <vt:i4>1</vt:i4>
      </vt:variant>
      <vt:variant>
        <vt:lpstr>Folientitel</vt:lpstr>
      </vt:variant>
      <vt:variant>
        <vt:i4>7</vt:i4>
      </vt:variant>
    </vt:vector>
  </HeadingPairs>
  <TitlesOfParts>
    <vt:vector size="8" baseType="lpstr">
      <vt:lpstr>Larissa-Design</vt:lpstr>
      <vt:lpstr>Folie 1</vt:lpstr>
      <vt:lpstr>Folie 2</vt:lpstr>
      <vt:lpstr>Folie 3</vt:lpstr>
      <vt:lpstr>Folie 4</vt:lpstr>
      <vt:lpstr>Folie 5</vt:lpstr>
      <vt:lpstr>Folie 6</vt:lpstr>
      <vt:lpstr>Folie 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KaSAs Ewiger FotoKunst-Kalender Schnelligkeit und Fremdsprachen üben:     HEUTE („um die Wette“) finden und markieren     Wochentage und Monate in anderen Sprachen lernen</dc:title>
  <dc:creator>User</dc:creator>
  <cp:lastModifiedBy>Acer</cp:lastModifiedBy>
  <cp:revision>752</cp:revision>
  <dcterms:created xsi:type="dcterms:W3CDTF">2009-12-16T09:06:32Z</dcterms:created>
  <dcterms:modified xsi:type="dcterms:W3CDTF">2019-05-22T20:55:35Z</dcterms:modified>
</cp:coreProperties>
</file>